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81" r:id="rId4"/>
    <p:sldId id="282" r:id="rId5"/>
    <p:sldId id="262" r:id="rId6"/>
    <p:sldId id="267" r:id="rId7"/>
    <p:sldId id="261" r:id="rId8"/>
    <p:sldId id="263" r:id="rId9"/>
    <p:sldId id="257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8000"/>
    <a:srgbClr val="FF6600"/>
    <a:srgbClr val="663300"/>
    <a:srgbClr val="FFFF5B"/>
    <a:srgbClr val="FFFF66"/>
    <a:srgbClr val="FF7C80"/>
    <a:srgbClr val="FF5050"/>
    <a:srgbClr val="B60A33"/>
    <a:srgbClr val="9C0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7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1C46DF-8F3A-4E71-9660-F824B0A8567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59F22E-0EF0-4124-A458-663E9F4432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20790388">
            <a:off x="1224162" y="2471093"/>
            <a:ext cx="6438505" cy="3080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4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What do plants cells have </a:t>
            </a:r>
          </a:p>
          <a:p>
            <a:pPr>
              <a:buNone/>
            </a:pPr>
            <a:r>
              <a:rPr lang="en-US" sz="44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that animal cells do not?</a:t>
            </a:r>
          </a:p>
          <a:p>
            <a:pPr>
              <a:buNone/>
            </a:pPr>
            <a:endParaRPr lang="en-US" sz="44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33" y="352766"/>
            <a:ext cx="535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      Riddle Me This…</a:t>
            </a:r>
          </a:p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Riddle Me That…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1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5" y="1261140"/>
            <a:ext cx="8669933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  - (Greek for ‘a turning’)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/>
            </a:r>
            <a:b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</a:b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A turning growth or movement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of a  plant in response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	 to an environmental stimulus.</a:t>
            </a:r>
          </a:p>
          <a:p>
            <a:pPr algn="ctr"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33" y="352766"/>
            <a:ext cx="535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Did you know?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5" name="Picture 4" descr="214001main_057_Tropisms_of_Pl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63" y="4903453"/>
            <a:ext cx="6932417" cy="17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5" y="1261140"/>
            <a:ext cx="8669933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Tropisms can be positive and negative…</a:t>
            </a:r>
          </a:p>
          <a:p>
            <a:pPr>
              <a:buNone/>
            </a:pP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positive – plant moves in the direction of stimulus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negative – plants move away from stimulus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33" y="352766"/>
            <a:ext cx="535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Did you know?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5" name="Picture 4" descr="214001main_057_Tropisms_of_Pl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63" y="4811872"/>
            <a:ext cx="6932417" cy="17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5" y="1261140"/>
            <a:ext cx="8669933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Gravitropism – response to gravity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Thigmotropism – response to contact/touch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Heliotropism – response to sunlight 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33" y="352766"/>
            <a:ext cx="535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Tropisms of plants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8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5" y="1261140"/>
            <a:ext cx="8669933" cy="53179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Phototropism – response to light or colors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Hydrotropism – response to water 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Thermotropism – response to temperature</a:t>
            </a:r>
            <a:endParaRPr lang="en-US" sz="40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33" y="352766"/>
            <a:ext cx="535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Tropisms of plants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5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2" y="1261140"/>
            <a:ext cx="8669933" cy="531795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Gravitropism – </a:t>
            </a:r>
          </a:p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gravity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Thigmotropism – 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touch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or contact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(via tendrils)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6175" y="352766"/>
            <a:ext cx="407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Tropisms of plants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6" name="Picture 5" descr="user65379_pic216718_1258049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1999" cy="3429000"/>
          </a:xfrm>
          <a:prstGeom prst="rect">
            <a:avLst/>
          </a:prstGeom>
        </p:spPr>
      </p:pic>
      <p:pic>
        <p:nvPicPr>
          <p:cNvPr id="7" name="Picture 6" descr="Thigmotropism_MC_.low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1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67" y="1261140"/>
            <a:ext cx="8469281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Heliotropism –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sunlight </a:t>
            </a:r>
          </a:p>
          <a:p>
            <a:pPr algn="r"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	Phototropism – </a:t>
            </a:r>
          </a:p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</a:t>
            </a:r>
          </a:p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light or colors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335" y="352766"/>
            <a:ext cx="411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Tropisms of plants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2000" cy="3429000"/>
          </a:xfrm>
          <a:prstGeom prst="rect">
            <a:avLst/>
          </a:prstGeom>
        </p:spPr>
      </p:pic>
      <p:pic>
        <p:nvPicPr>
          <p:cNvPr id="7" name="Picture 6" descr="phototropism-2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10686"/>
            <a:ext cx="4572000" cy="34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15" y="1261140"/>
            <a:ext cx="8669933" cy="531795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Hydrotropism – </a:t>
            </a:r>
          </a:p>
          <a:p>
            <a:pPr algn="r"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water 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Thermotropism –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response to change</a:t>
            </a:r>
          </a:p>
          <a:p>
            <a:pPr>
              <a:buNone/>
            </a:pPr>
            <a:r>
              <a:rPr lang="en-US" sz="400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in </a:t>
            </a: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temperature</a:t>
            </a:r>
            <a:endParaRPr lang="en-US" sz="40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5989" y="352766"/>
            <a:ext cx="456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  Tropisms of plants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5" name="Picture 4" descr="IMG_0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989" y="3429000"/>
            <a:ext cx="4568011" cy="3428999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999" cy="34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164" y="1261140"/>
            <a:ext cx="6786283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 </a:t>
            </a:r>
            <a:r>
              <a:rPr lang="en-US" sz="36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Plants determine the time of year</a:t>
            </a:r>
          </a:p>
          <a:p>
            <a:pPr>
              <a:buNone/>
            </a:pPr>
            <a:r>
              <a:rPr lang="en-US" sz="36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by the length of daylight, known as </a:t>
            </a:r>
          </a:p>
          <a:p>
            <a:pPr>
              <a:buNone/>
            </a:pPr>
            <a:r>
              <a:rPr lang="en-US" sz="36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a photoperiod.  </a:t>
            </a:r>
          </a:p>
          <a:p>
            <a:pPr>
              <a:buNone/>
            </a:pPr>
            <a:endParaRPr lang="en-US" sz="36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Photoperiodism</a:t>
            </a:r>
            <a:r>
              <a:rPr lang="en-US" sz="36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is  how a plant responds to a change in seasons. </a:t>
            </a:r>
            <a:endParaRPr lang="en-US" sz="36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739" y="103257"/>
            <a:ext cx="363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Photoperiodism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6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234"/>
            <a:ext cx="9144000" cy="5317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 </a:t>
            </a:r>
            <a:r>
              <a:rPr lang="en-US" dirty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Because of the tilt of the Earth, during </a:t>
            </a:r>
            <a:r>
              <a:rPr lang="en-US" b="1" dirty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winter</a:t>
            </a:r>
            <a:r>
              <a:rPr lang="en-US" dirty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days, there are less hours of light than </a:t>
            </a: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in summer. 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Plants </a:t>
            </a:r>
            <a:r>
              <a:rPr lang="en-US" dirty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begins producing </a:t>
            </a: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different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     pigments </a:t>
            </a:r>
            <a:r>
              <a:rPr lang="en-US" dirty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and changing leaf colors.  </a:t>
            </a:r>
            <a:endParaRPr lang="en-US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2. Plants prepare for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dormancy – a period of </a:t>
            </a:r>
          </a:p>
          <a:p>
            <a:pPr marL="0" indent="0">
              <a:buNone/>
            </a:pPr>
            <a:r>
              <a:rPr lang="en-US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‘low </a:t>
            </a: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metabolism’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to conserve energy</a:t>
            </a:r>
          </a:p>
          <a:p>
            <a:pPr marL="0" indent="0">
              <a:buNone/>
            </a:pPr>
            <a:endParaRPr lang="en-US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739" y="103257"/>
            <a:ext cx="363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Photoperiodism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975100"/>
            <a:ext cx="4330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845" y="2694884"/>
            <a:ext cx="3487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baseline="-25000" dirty="0">
                <a:solidFill>
                  <a:srgbClr val="FF0000"/>
                </a:solidFill>
              </a:rPr>
              <a:t>10</a:t>
            </a:r>
            <a:r>
              <a:rPr lang="en-US" sz="4400" dirty="0">
                <a:solidFill>
                  <a:srgbClr val="FF0000"/>
                </a:solidFill>
              </a:rPr>
              <a:t>H</a:t>
            </a:r>
            <a:r>
              <a:rPr lang="en-US" sz="4400" baseline="-25000" dirty="0">
                <a:solidFill>
                  <a:srgbClr val="FF0000"/>
                </a:solidFill>
              </a:rPr>
              <a:t>16</a:t>
            </a:r>
            <a:r>
              <a:rPr lang="en-US" sz="4400" dirty="0">
                <a:solidFill>
                  <a:srgbClr val="FF0000"/>
                </a:solidFill>
              </a:rPr>
              <a:t>N</a:t>
            </a:r>
            <a:r>
              <a:rPr lang="en-US" sz="4400" baseline="-25000" dirty="0">
                <a:solidFill>
                  <a:srgbClr val="FF0000"/>
                </a:solidFill>
              </a:rPr>
              <a:t>5</a:t>
            </a:r>
            <a:r>
              <a:rPr lang="en-US" sz="4400" dirty="0">
                <a:solidFill>
                  <a:srgbClr val="FF0000"/>
                </a:solidFill>
              </a:rPr>
              <a:t>O</a:t>
            </a:r>
            <a:r>
              <a:rPr lang="en-US" sz="4400" baseline="-25000" dirty="0">
                <a:solidFill>
                  <a:srgbClr val="FF0000"/>
                </a:solidFill>
              </a:rPr>
              <a:t>13</a:t>
            </a:r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4648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ATP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415" y="1217044"/>
            <a:ext cx="8669933" cy="53620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Cell wall!</a:t>
            </a:r>
          </a:p>
          <a:p>
            <a:pPr>
              <a:buNone/>
            </a:pPr>
            <a:endParaRPr lang="en-US" sz="4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Turgor pressure  - the pressure exerted  when water collects in the plant cell and pushes against the cell wall.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  This is how plants gain strength to stand upright.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454" y="352766"/>
            <a:ext cx="33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The Answer…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3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8" y="1219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800" dirty="0" smtClean="0">
                <a:latin typeface="Comic Sans MS" panose="030F0702030302020204" pitchFamily="66" charset="0"/>
              </a:rPr>
              <a:t>Tropisms occur when plants respond to </a:t>
            </a:r>
            <a:r>
              <a:rPr lang="en-US" sz="2800" b="1" i="1" dirty="0" smtClean="0">
                <a:latin typeface="Comic Sans MS" panose="030F0702030302020204" pitchFamily="66" charset="0"/>
              </a:rPr>
              <a:t>external stimuli</a:t>
            </a:r>
            <a:r>
              <a:rPr lang="en-US" sz="2800" dirty="0" smtClean="0">
                <a:latin typeface="Comic Sans MS" panose="030F0702030302020204" pitchFamily="66" charset="0"/>
              </a:rPr>
              <a:t>.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800" dirty="0" smtClean="0">
                <a:latin typeface="Comic Sans MS" panose="030F0702030302020204" pitchFamily="66" charset="0"/>
              </a:rPr>
              <a:t>Tropisms are </a:t>
            </a:r>
            <a:r>
              <a:rPr lang="en-US" sz="2800" b="1" i="1" dirty="0" smtClean="0">
                <a:latin typeface="Comic Sans MS" panose="030F0702030302020204" pitchFamily="66" charset="0"/>
              </a:rPr>
              <a:t>movements </a:t>
            </a:r>
            <a:r>
              <a:rPr lang="en-US" sz="2800" dirty="0" smtClean="0">
                <a:latin typeface="Comic Sans MS" panose="030F0702030302020204" pitchFamily="66" charset="0"/>
              </a:rPr>
              <a:t>caused by a change in a plant’s growth pattern.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800" dirty="0" smtClean="0">
                <a:latin typeface="Comic Sans MS" panose="030F0702030302020204" pitchFamily="66" charset="0"/>
              </a:rPr>
              <a:t>Tropisms can be </a:t>
            </a:r>
            <a:r>
              <a:rPr lang="en-US" sz="2800" b="1" i="1" dirty="0" smtClean="0">
                <a:latin typeface="Comic Sans MS" panose="030F0702030302020204" pitchFamily="66" charset="0"/>
              </a:rPr>
              <a:t>negative or positive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800" dirty="0" smtClean="0">
                <a:latin typeface="Comic Sans MS" panose="030F0702030302020204" pitchFamily="66" charset="0"/>
              </a:rPr>
              <a:t>If the plant moves </a:t>
            </a:r>
            <a:r>
              <a:rPr lang="en-US" sz="2800" b="1" i="1" dirty="0" smtClean="0">
                <a:latin typeface="Comic Sans MS" panose="030F0702030302020204" pitchFamily="66" charset="0"/>
              </a:rPr>
              <a:t>toward</a:t>
            </a:r>
            <a:r>
              <a:rPr lang="en-US" sz="2800" dirty="0" smtClean="0">
                <a:latin typeface="Comic Sans MS" panose="030F0702030302020204" pitchFamily="66" charset="0"/>
              </a:rPr>
              <a:t> the stimulus, the tropism is </a:t>
            </a:r>
            <a:r>
              <a:rPr lang="en-US" sz="2800" b="1" i="1" dirty="0" smtClean="0">
                <a:latin typeface="Comic Sans MS" panose="030F0702030302020204" pitchFamily="66" charset="0"/>
              </a:rPr>
              <a:t>positive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800" dirty="0" smtClean="0">
                <a:latin typeface="Comic Sans MS" panose="030F0702030302020204" pitchFamily="66" charset="0"/>
              </a:rPr>
              <a:t>If the plant moves </a:t>
            </a:r>
            <a:r>
              <a:rPr lang="en-US" sz="2800" b="1" i="1" dirty="0" smtClean="0">
                <a:latin typeface="Comic Sans MS" panose="030F0702030302020204" pitchFamily="66" charset="0"/>
              </a:rPr>
              <a:t>away from </a:t>
            </a:r>
            <a:r>
              <a:rPr lang="en-US" sz="2800" dirty="0" smtClean="0">
                <a:latin typeface="Comic Sans MS" panose="030F0702030302020204" pitchFamily="66" charset="0"/>
              </a:rPr>
              <a:t>the stimulus, the tropism is </a:t>
            </a:r>
            <a:r>
              <a:rPr lang="en-US" sz="2800" b="1" i="1" dirty="0" smtClean="0">
                <a:latin typeface="Comic Sans MS" panose="030F0702030302020204" pitchFamily="66" charset="0"/>
              </a:rPr>
              <a:t>negative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015" y="152400"/>
            <a:ext cx="834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008000"/>
                  </a:solidFill>
                </a:ln>
                <a:solidFill>
                  <a:srgbClr val="92D050"/>
                </a:solidFill>
                <a:effectLst/>
                <a:latin typeface="Ravie" panose="04040805050809020602" pitchFamily="82" charset="0"/>
              </a:rPr>
              <a:t>Lesson Summary:</a:t>
            </a:r>
            <a:endParaRPr lang="en-US" sz="5400" b="1" cap="none" spc="0" dirty="0">
              <a:ln>
                <a:solidFill>
                  <a:srgbClr val="008000"/>
                </a:solidFill>
              </a:ln>
              <a:solidFill>
                <a:srgbClr val="92D050"/>
              </a:solidFill>
              <a:effectLst/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75" y="0"/>
            <a:ext cx="8723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anose="04040805050809020602" pitchFamily="82" charset="0"/>
              </a:rPr>
              <a:t>Check for understanding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reflection blurRad="12700" stA="28000" endPos="45000" dist="1000" dir="5400000" sy="-100000" algn="bl" rotWithShape="0"/>
              </a:effectLst>
              <a:latin typeface="Ravie" panose="04040805050809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1294262"/>
            <a:ext cx="3048091" cy="5258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57" y="1295400"/>
            <a:ext cx="3086397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55" y="1295401"/>
            <a:ext cx="3028845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50" y="4800600"/>
            <a:ext cx="1541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Question #1: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200710"/>
            <a:ext cx="1541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Question #2: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417600"/>
            <a:ext cx="1541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Question #3: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210" y="646331"/>
            <a:ext cx="895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Answer questions 1-3 on a notecard. Use complete sentences.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799" y="707914"/>
            <a:ext cx="8511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http://education-portal.com/academy/lesson/tropisms-phototropic-geotropic-and-thigmotropic-plant-growth.html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799" y="1905000"/>
            <a:ext cx="450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http://leavingbio.net/plant%20responses.htm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415" y="1825566"/>
            <a:ext cx="8669933" cy="4753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Healthy plant cells are turgid and plants rely on turgidity to maintain rigidity. </a:t>
            </a:r>
          </a:p>
          <a:p>
            <a:pPr>
              <a:buNone/>
            </a:pPr>
            <a:endParaRPr lang="en-US" sz="4000" b="1" baseline="-25000" dirty="0" smtClean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So…  which plant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would have a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higher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turgor</a:t>
            </a: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pressure?  </a:t>
            </a:r>
            <a:endParaRPr lang="en-US" sz="4000" baseline="-25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368" y="352766"/>
            <a:ext cx="375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Turgor</a:t>
            </a:r>
            <a:r>
              <a:rPr lang="en-US" sz="4000" dirty="0" smtClean="0">
                <a:solidFill>
                  <a:srgbClr val="008000"/>
                </a:solidFill>
                <a:effectLst>
                  <a:glow rad="101600">
                    <a:srgbClr val="CCFFCC">
                      <a:alpha val="75000"/>
                    </a:srgbClr>
                  </a:glow>
                </a:effectLst>
              </a:rPr>
              <a:t> Pressure</a:t>
            </a:r>
            <a:endParaRPr lang="en-US" sz="4000" dirty="0">
              <a:solidFill>
                <a:srgbClr val="008000"/>
              </a:solidFill>
              <a:effectLst>
                <a:glow rad="101600">
                  <a:srgbClr val="CCFFCC">
                    <a:alpha val="75000"/>
                  </a:srgbClr>
                </a:glow>
              </a:effectLst>
            </a:endParaRPr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73" y="3686409"/>
            <a:ext cx="3889603" cy="29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2932"/>
            <a:ext cx="5791200" cy="4050910"/>
          </a:xfrm>
          <a:prstGeom prst="rect">
            <a:avLst/>
          </a:prstGeom>
          <a:ln w="57150">
            <a:solidFill>
              <a:srgbClr val="9900CC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04800" y="228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Tropism </a:t>
            </a:r>
            <a:r>
              <a:rPr lang="en-US" sz="2800" dirty="0" smtClean="0">
                <a:latin typeface="Comic Sans MS" panose="030F0702030302020204" pitchFamily="66" charset="0"/>
              </a:rPr>
              <a:t>– </a:t>
            </a:r>
            <a:r>
              <a:rPr lang="en-US" sz="2800" b="1" dirty="0" smtClean="0">
                <a:effectLst>
                  <a:glow rad="190500">
                    <a:schemeClr val="bg1"/>
                  </a:glow>
                </a:effectLst>
                <a:latin typeface="Comic Sans MS" panose="030F0702030302020204" pitchFamily="66" charset="0"/>
              </a:rPr>
              <a:t>Plant movement towards or away from a stimulus.</a:t>
            </a:r>
            <a:endParaRPr lang="en-US" sz="2800" b="1" dirty="0">
              <a:effectLst>
                <a:glow rad="1905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77672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6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smtClean="0">
                <a:latin typeface="Comic Sans MS" panose="030F0702030302020204" pitchFamily="66" charset="0"/>
              </a:rPr>
              <a:t>Negative Tropism </a:t>
            </a:r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=</a:t>
            </a:r>
            <a:r>
              <a:rPr lang="en-US" sz="2600" b="1" dirty="0" smtClean="0">
                <a:latin typeface="Comic Sans MS" panose="030F0702030302020204" pitchFamily="66" charset="0"/>
              </a:rPr>
              <a:t> To turn away from a stimulus</a:t>
            </a:r>
            <a:endParaRPr lang="en-US" sz="26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2932"/>
            <a:ext cx="1219200" cy="914400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219200" y="1077332"/>
            <a:ext cx="228600" cy="914400"/>
          </a:xfrm>
          <a:prstGeom prst="straightConnector1">
            <a:avLst/>
          </a:prstGeom>
          <a:ln w="5715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446680">
            <a:off x="1402906" y="2043738"/>
            <a:ext cx="1683474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To turn</a:t>
            </a:r>
            <a:endParaRPr lang="en-US" sz="3200" b="1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213842"/>
            <a:ext cx="922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+</a:t>
            </a:r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smtClean="0">
                <a:latin typeface="Comic Sans MS" panose="030F0702030302020204" pitchFamily="66" charset="0"/>
              </a:rPr>
              <a:t>Positive Tropism </a:t>
            </a:r>
            <a:r>
              <a:rPr lang="en-US" sz="40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=</a:t>
            </a:r>
            <a:r>
              <a:rPr lang="en-US" sz="2600" b="1" dirty="0" smtClean="0">
                <a:latin typeface="Comic Sans MS" panose="030F0702030302020204" pitchFamily="66" charset="0"/>
              </a:rPr>
              <a:t> To turn towards a stimulus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804" y="3090344"/>
            <a:ext cx="18288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" y="152400"/>
            <a:ext cx="9125779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cott\AppData\Local\Microsoft\Windows\Temporary Internet Files\Content.IE5\F7CBFAOZ\MC900446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09" y="-14785"/>
            <a:ext cx="1453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187" y="2966323"/>
            <a:ext cx="4645824" cy="369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latin typeface="Comic Sans MS" panose="030F0702030302020204" pitchFamily="66" charset="0"/>
              </a:rPr>
              <a:t>Phototropism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omic Sans MS" panose="030F0702030302020204" pitchFamily="66" charset="0"/>
              </a:rPr>
              <a:t>Geotropism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omic Sans MS" panose="030F0702030302020204" pitchFamily="66" charset="0"/>
              </a:rPr>
              <a:t>Hydrotropism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23151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2999" y="381000"/>
            <a:ext cx="6934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38100" cmpd="sng">
                  <a:solidFill>
                    <a:srgbClr val="008000"/>
                  </a:solidFill>
                  <a:prstDash val="solid"/>
                </a:ln>
                <a:solidFill>
                  <a:srgbClr val="FF7C80"/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anose="04040A07060A02020202" pitchFamily="82" charset="0"/>
              </a:rPr>
              <a:t>3 types of tropisms in plants</a:t>
            </a:r>
            <a:endParaRPr lang="en-US" sz="5400" b="1" cap="all" spc="0" dirty="0">
              <a:ln w="38100" cmpd="sng">
                <a:solidFill>
                  <a:srgbClr val="008000"/>
                </a:solidFill>
                <a:prstDash val="solid"/>
              </a:ln>
              <a:solidFill>
                <a:srgbClr val="FF7C80"/>
              </a:solidFill>
              <a:effectLst>
                <a:reflection blurRad="12700" stA="28000" endPos="45000" dist="1000" dir="5400000" sy="-100000" algn="bl" rotWithShape="0"/>
              </a:effectLst>
              <a:latin typeface="Snap ITC" panose="04040A07060A02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74" y="2966323"/>
            <a:ext cx="1259006" cy="1259006"/>
          </a:xfrm>
          <a:prstGeom prst="rect">
            <a:avLst/>
          </a:prstGeom>
        </p:spPr>
      </p:pic>
      <p:pic>
        <p:nvPicPr>
          <p:cNvPr id="5134" name="Picture 14" descr="http://www.ontariooregon.org/images/Finance/sparkle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" y="5638376"/>
            <a:ext cx="1533915" cy="12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0" y="4225329"/>
            <a:ext cx="1973763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0"/>
            <a:ext cx="562742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77908">
            <a:off x="176523" y="5892620"/>
            <a:ext cx="83735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latin typeface="Comic Sans MS" panose="030F0702030302020204" pitchFamily="66" charset="0"/>
              </a:rPr>
              <a:t>he </a:t>
            </a:r>
            <a:r>
              <a:rPr lang="en-US" sz="2800" b="1" dirty="0">
                <a:latin typeface="Comic Sans MS" panose="030F0702030302020204" pitchFamily="66" charset="0"/>
              </a:rPr>
              <a:t>m</a:t>
            </a:r>
            <a:r>
              <a:rPr lang="en-US" sz="2800" b="1" dirty="0" smtClean="0">
                <a:latin typeface="Comic Sans MS" panose="030F0702030302020204" pitchFamily="66" charset="0"/>
              </a:rPr>
              <a:t>ovement of </a:t>
            </a:r>
            <a:r>
              <a:rPr lang="en-US" sz="2800" b="1" dirty="0">
                <a:latin typeface="Comic Sans MS" panose="030F0702030302020204" pitchFamily="66" charset="0"/>
              </a:rPr>
              <a:t>a plant in response to </a:t>
            </a:r>
            <a:r>
              <a:rPr lang="en-US" sz="2800" b="1" dirty="0" smtClean="0">
                <a:latin typeface="Comic Sans MS" panose="030F0702030302020204" pitchFamily="66" charset="0"/>
              </a:rPr>
              <a:t>light. 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932923"/>
            <a:ext cx="4098388" cy="452431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nap ITC" panose="04040A07060A02020202" pitchFamily="82" charset="0"/>
              </a:rPr>
              <a:t>Remember: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Movement </a:t>
            </a:r>
            <a: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TOWARD </a:t>
            </a:r>
            <a:r>
              <a:rPr lang="en-US" sz="2800" dirty="0" smtClean="0">
                <a:latin typeface="Comic Sans MS" panose="030F0702030302020204" pitchFamily="66" charset="0"/>
              </a:rPr>
              <a:t>the stimulus (light) = </a:t>
            </a:r>
            <a:r>
              <a:rPr lang="en-US" sz="2800" b="1" i="1" dirty="0" smtClean="0">
                <a:latin typeface="Comic Sans MS" panose="030F0702030302020204" pitchFamily="66" charset="0"/>
              </a:rPr>
              <a:t>Positive Phototropism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Example = Stems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Movement </a:t>
            </a:r>
            <a: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AWAY</a:t>
            </a:r>
            <a:r>
              <a:rPr lang="en-US" sz="2800" dirty="0" smtClean="0">
                <a:latin typeface="Comic Sans MS" panose="030F0702030302020204" pitchFamily="66" charset="0"/>
              </a:rPr>
              <a:t> from the stimulus (light) = </a:t>
            </a:r>
            <a:r>
              <a:rPr lang="en-US" sz="2800" b="1" i="1" dirty="0" smtClean="0">
                <a:latin typeface="Comic Sans MS" panose="030F0702030302020204" pitchFamily="66" charset="0"/>
              </a:rPr>
              <a:t>Negative Phototropism </a:t>
            </a:r>
            <a:r>
              <a:rPr lang="en-US" sz="2800" dirty="0" smtClean="0">
                <a:latin typeface="Comic Sans MS" panose="030F0702030302020204" pitchFamily="66" charset="0"/>
              </a:rPr>
              <a:t>Example</a:t>
            </a:r>
            <a:r>
              <a:rPr lang="en-US" sz="2800" b="1" i="1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= Roots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0837219">
            <a:off x="0" y="564170"/>
            <a:ext cx="65893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nap ITC" panose="04040A07060A02020202" pitchFamily="82" charset="0"/>
              </a:rPr>
              <a:t>Phototropism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90800" y="3048000"/>
            <a:ext cx="2819400" cy="228600"/>
          </a:xfrm>
          <a:prstGeom prst="straightConnector1">
            <a:avLst/>
          </a:prstGeom>
          <a:ln w="762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5105400"/>
            <a:ext cx="1828800" cy="0"/>
          </a:xfrm>
          <a:prstGeom prst="straightConnector1">
            <a:avLst/>
          </a:prstGeom>
          <a:ln w="762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" y="21693"/>
            <a:ext cx="5683155" cy="6836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139980">
            <a:off x="267919" y="5486671"/>
            <a:ext cx="42131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Roots =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Positive Geotropism</a:t>
            </a:r>
            <a:endParaRPr lang="en-US" sz="3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562046">
            <a:off x="641400" y="3011896"/>
            <a:ext cx="42929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Stems and Leaves = </a:t>
            </a:r>
            <a:r>
              <a:rPr lang="en-US" sz="32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Negative Geotropism</a:t>
            </a:r>
            <a:endParaRPr lang="en-US" sz="3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 descr="C:\Users\Scott\Pictures\Saved Files\HKW\Documents\Downloads1\bp-rotating-eart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83" y="1828800"/>
            <a:ext cx="2887228" cy="28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34523" y="2395251"/>
            <a:ext cx="2042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srgbClr val="008000"/>
                  </a:glow>
                </a:effectLst>
                <a:latin typeface="Ravie" panose="04040805050809020602" pitchFamily="82" charset="0"/>
              </a:rPr>
              <a:t>Geo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srgbClr val="008000"/>
                  </a:glow>
                </a:effectLst>
                <a:latin typeface="Ravie" panose="04040805050809020602" pitchFamily="82" charset="0"/>
              </a:rPr>
              <a:t>=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glow rad="127000">
                    <a:srgbClr val="008000"/>
                  </a:glow>
                </a:effectLst>
                <a:latin typeface="Ravie" panose="04040805050809020602" pitchFamily="82" charset="0"/>
              </a:rPr>
              <a:t>Earth</a:t>
            </a:r>
            <a:endParaRPr lang="en-US" sz="3600" dirty="0">
              <a:solidFill>
                <a:schemeClr val="bg1"/>
              </a:solidFill>
              <a:effectLst>
                <a:glow rad="127000">
                  <a:srgbClr val="008000"/>
                </a:glow>
              </a:effectLst>
              <a:latin typeface="Ravie" panose="040408050508090206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991501">
            <a:off x="4368289" y="653115"/>
            <a:ext cx="457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CC"/>
            </a:solidFill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Movement towards or away from the Earth.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088" y="152400"/>
            <a:ext cx="463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Geotropism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anose="04040A07060A020202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 rot="20053510">
            <a:off x="4690770" y="4865559"/>
            <a:ext cx="42929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Also called </a:t>
            </a:r>
            <a:r>
              <a:rPr lang="en-US" sz="3200" b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gravitropism</a:t>
            </a:r>
            <a:r>
              <a:rPr lang="en-US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!</a:t>
            </a:r>
            <a:endParaRPr lang="en-US" sz="3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81047" y="2456795"/>
            <a:ext cx="320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anose="030F0702030302020204" pitchFamily="66" charset="0"/>
                <a:cs typeface="Arial" charset="0"/>
              </a:rPr>
              <a:t>plant's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movement</a:t>
            </a:r>
            <a:r>
              <a:rPr kumimoji="0" lang="en-US" altLang="en-US" sz="4000" b="1" i="0" u="none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 response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  <a:cs typeface="Arial" charset="0"/>
              </a:rPr>
              <a:t>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Arial" charset="0"/>
              </a:rPr>
              <a:t>water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anose="030F0702030302020204" pitchFamily="66" charset="0"/>
                <a:cs typeface="Arial" charset="0"/>
              </a:rPr>
              <a:t>.</a:t>
            </a:r>
          </a:p>
        </p:txBody>
      </p:sp>
      <p:pic>
        <p:nvPicPr>
          <p:cNvPr id="4098" name="Picture 2" descr="Animation of a plant's roots growing towards wa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08"/>
            <a:ext cx="5791200" cy="68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074301">
            <a:off x="3007133" y="2250184"/>
            <a:ext cx="6441244" cy="7653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anose="04040A07060A02020202" pitchFamily="82" charset="0"/>
              </a:rPr>
              <a:t>hydrotropism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nap ITC" panose="04040A07060A02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94" y="12502"/>
            <a:ext cx="274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Roots grow</a:t>
            </a:r>
          </a:p>
          <a:p>
            <a: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TOWARD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the stimulus (water) = </a:t>
            </a:r>
          </a:p>
          <a:p>
            <a:r>
              <a:rPr lang="en-US" sz="2800" b="1" i="1" dirty="0" smtClean="0">
                <a:latin typeface="Comic Sans MS" panose="030F0702030302020204" pitchFamily="66" charset="0"/>
              </a:rPr>
              <a:t>Positive Hydrotropism</a:t>
            </a:r>
            <a:r>
              <a:rPr lang="en-US" sz="2800" b="1" i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 rot="772796">
            <a:off x="232895" y="5525675"/>
            <a:ext cx="3850733" cy="70788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Hydro = </a:t>
            </a:r>
            <a:r>
              <a:rPr lang="en-US" alt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water</a:t>
            </a:r>
            <a:endParaRPr lang="en-US" altLang="en-US" sz="4000" b="1" dirty="0">
              <a:solidFill>
                <a:schemeClr val="bg1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pic>
        <p:nvPicPr>
          <p:cNvPr id="8" name="Picture 14" descr="http://www.ontariooregon.org/images/Finance/sparkle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2084179" cy="1630871"/>
          </a:xfrm>
          <a:prstGeom prst="ellipse">
            <a:avLst/>
          </a:prstGeom>
          <a:ln w="63500" cap="rnd">
            <a:solidFill>
              <a:srgbClr val="99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434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 Sans MS</vt:lpstr>
      <vt:lpstr>Georgia</vt:lpstr>
      <vt:lpstr>Ravie</vt:lpstr>
      <vt:lpstr>Snap ITC</vt:lpstr>
      <vt:lpstr>Trebuchet MS</vt:lpstr>
      <vt:lpstr>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Kevin Coen</cp:lastModifiedBy>
  <cp:revision>49</cp:revision>
  <dcterms:created xsi:type="dcterms:W3CDTF">2013-09-19T22:12:27Z</dcterms:created>
  <dcterms:modified xsi:type="dcterms:W3CDTF">2018-12-03T16:12:27Z</dcterms:modified>
</cp:coreProperties>
</file>