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83" r:id="rId5"/>
    <p:sldId id="288" r:id="rId6"/>
    <p:sldId id="290" r:id="rId7"/>
    <p:sldId id="260" r:id="rId8"/>
    <p:sldId id="261" r:id="rId9"/>
    <p:sldId id="262" r:id="rId10"/>
    <p:sldId id="310" r:id="rId11"/>
    <p:sldId id="291" r:id="rId12"/>
    <p:sldId id="264" r:id="rId13"/>
    <p:sldId id="265" r:id="rId14"/>
    <p:sldId id="267" r:id="rId15"/>
    <p:sldId id="266" r:id="rId16"/>
    <p:sldId id="278" r:id="rId17"/>
    <p:sldId id="269" r:id="rId18"/>
    <p:sldId id="268" r:id="rId19"/>
    <p:sldId id="271" r:id="rId20"/>
    <p:sldId id="273" r:id="rId21"/>
    <p:sldId id="272" r:id="rId22"/>
    <p:sldId id="274" r:id="rId23"/>
    <p:sldId id="279" r:id="rId24"/>
    <p:sldId id="275" r:id="rId25"/>
    <p:sldId id="280" r:id="rId26"/>
    <p:sldId id="276" r:id="rId27"/>
    <p:sldId id="281" r:id="rId28"/>
    <p:sldId id="277" r:id="rId29"/>
    <p:sldId id="303" r:id="rId30"/>
    <p:sldId id="282" r:id="rId31"/>
    <p:sldId id="304" r:id="rId32"/>
    <p:sldId id="305" r:id="rId33"/>
    <p:sldId id="306" r:id="rId34"/>
    <p:sldId id="307" r:id="rId35"/>
    <p:sldId id="308"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7" autoAdjust="0"/>
  </p:normalViewPr>
  <p:slideViewPr>
    <p:cSldViewPr>
      <p:cViewPr varScale="1">
        <p:scale>
          <a:sx n="87" d="100"/>
          <a:sy n="87" d="100"/>
        </p:scale>
        <p:origin x="10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9C51B-788F-47E8-B9A8-16FCE45C0F34}" type="datetimeFigureOut">
              <a:rPr lang="en-US" smtClean="0"/>
              <a:pPr/>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CAAD-06B6-40C0-AE95-093CD8D6EDCB}" type="slidenum">
              <a:rPr lang="en-US" smtClean="0"/>
              <a:pPr/>
              <a:t>‹#›</a:t>
            </a:fld>
            <a:endParaRPr lang="en-US"/>
          </a:p>
        </p:txBody>
      </p:sp>
    </p:spTree>
    <p:extLst>
      <p:ext uri="{BB962C8B-B14F-4D97-AF65-F5344CB8AC3E}">
        <p14:creationId xmlns:p14="http://schemas.microsoft.com/office/powerpoint/2010/main" val="2712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F99275C-3783-4341-8100-7B2AFBA8E7BE}" type="slidenum">
              <a:rPr lang="en-GB" smtClean="0"/>
              <a:pPr/>
              <a:t>1</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4364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7B4AC72-89B3-4C5E-B6DD-6EE9008E1427}" type="slidenum">
              <a:rPr lang="en-GB" smtClean="0"/>
              <a:pPr/>
              <a:t>8</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8855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29B0404-DC80-49C2-925A-DF6AA40C9326}" type="slidenum">
              <a:rPr lang="en-GB" smtClean="0"/>
              <a:pPr/>
              <a:t>26</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2997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44A3CD-E807-4779-BE47-9F5644CEFD91}" type="slidenum">
              <a:rPr lang="en-GB" smtClean="0"/>
              <a:pPr/>
              <a:t>28</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4089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12F978C-9858-4743-B615-0FE38A27DFDE}" type="slidenum">
              <a:rPr lang="en-GB" smtClean="0"/>
              <a:pPr/>
              <a:t>29</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664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A8D7C82-37BF-4CBB-83FD-B5269A7F7B3B}" type="slidenum">
              <a:rPr lang="en-GB" smtClean="0"/>
              <a:pPr/>
              <a:t>30</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6145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C55DAA5-D6CF-4E44-BFF0-3D97C2126205}" type="slidenum">
              <a:rPr lang="en-GB" smtClean="0"/>
              <a:pPr/>
              <a:t>31</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6481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DAAAA33-5BB2-43F4-BBE4-25F119AA4E89}" type="slidenum">
              <a:rPr lang="en-GB" smtClean="0"/>
              <a:pPr/>
              <a:t>32</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1977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4353B85-3219-4F28-B1D7-18680FE497C6}" type="slidenum">
              <a:rPr lang="en-GB" smtClean="0"/>
              <a:pPr/>
              <a:t>33</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512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CA404-57F5-45B8-9A20-D37C55014D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E21A1-92EA-49D9-B77A-CDC12D7B11D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E21A1-92EA-49D9-B77A-CDC12D7B11D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E21A1-92EA-49D9-B77A-CDC12D7B11D7}"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E21A1-92EA-49D9-B77A-CDC12D7B11D7}"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E21A1-92EA-49D9-B77A-CDC12D7B11D7}"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E21A1-92EA-49D9-B77A-CDC12D7B11D7}"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41ECC-9F5C-40FF-A250-5EFAE754EA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orthland.cc.mn.us/biology/biology1111/animations/passive3.sw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7/76/Osmotic_pressure_on_blood_cells_diagram.svg" TargetMode="External"/><Relationship Id="rId1" Type="http://schemas.openxmlformats.org/officeDocument/2006/relationships/slideLayout" Target="../slideLayouts/slideLayout2.xml"/><Relationship Id="rId4" Type="http://schemas.openxmlformats.org/officeDocument/2006/relationships/hyperlink" Target="http://www.coolschool.ca/lor/BI12/unit4/U04L06/rbc.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orthland.cc.mn.us/biology/BIOLOGY1111/animations/active1.sw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stolaf.edu/people/giannini/flashanimat/cellstructures/phagocitosis.sw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GOxouJUtEhE&amp;feature=player_embedd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GOxouJUtEhE&amp;feature=player_embedd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tvdsb.on.ca/westmin/science/sbi3a1/Cells/Osmosis.htm" TargetMode="External"/><Relationship Id="rId5" Type="http://schemas.openxmlformats.org/officeDocument/2006/relationships/image" Target="../media/image24.jpeg"/><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tvdsb.on.ca/westmin/science/sbi3a1/Cells/Osmosis.htm"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tvdsb.on.ca/westmin/science/sbi3a1/Cells/Osmosis.htm" TargetMode="Externa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tolaf.edu/people/giannini/movies/paramecium/para%20cont.m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grams.northlandcollege.edu/biology/Biology1111/animations/transport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81000" y="457200"/>
            <a:ext cx="6019800" cy="1470025"/>
          </a:xfrm>
        </p:spPr>
        <p:txBody>
          <a:bodyPr/>
          <a:lstStyle/>
          <a:p>
            <a:pPr eaLnBrk="1" hangingPunct="1"/>
            <a:r>
              <a:rPr lang="en-US" sz="5400" b="1" smtClean="0">
                <a:solidFill>
                  <a:srgbClr val="FF0000"/>
                </a:solidFill>
                <a:latin typeface="Times New Roman" pitchFamily="18" charset="0"/>
                <a:cs typeface="Times New Roman" pitchFamily="18" charset="0"/>
              </a:rPr>
              <a:t>Cellular Transport</a:t>
            </a:r>
          </a:p>
        </p:txBody>
      </p:sp>
      <p:sp>
        <p:nvSpPr>
          <p:cNvPr id="2051" name="Rectangle 5"/>
          <p:cNvSpPr>
            <a:spLocks noGrp="1" noChangeArrowheads="1"/>
          </p:cNvSpPr>
          <p:nvPr>
            <p:ph type="subTitle" idx="1"/>
          </p:nvPr>
        </p:nvSpPr>
        <p:spPr>
          <a:xfrm>
            <a:off x="1447800" y="1981200"/>
            <a:ext cx="4114800" cy="609600"/>
          </a:xfrm>
        </p:spPr>
        <p:txBody>
          <a:bodyPr>
            <a:normAutofit fontScale="92500" lnSpcReduction="10000"/>
          </a:bodyPr>
          <a:lstStyle/>
          <a:p>
            <a:pPr eaLnBrk="1" hangingPunct="1"/>
            <a:r>
              <a:rPr lang="en-US" sz="1800" b="1" dirty="0" smtClean="0">
                <a:solidFill>
                  <a:srgbClr val="FF0000"/>
                </a:solidFill>
                <a:latin typeface="Times New Roman" pitchFamily="18" charset="0"/>
                <a:cs typeface="Times New Roman" pitchFamily="18" charset="0"/>
              </a:rPr>
              <a:t>Schley County Middle School Science</a:t>
            </a:r>
          </a:p>
          <a:p>
            <a:pPr eaLnBrk="1" hangingPunct="1"/>
            <a:r>
              <a:rPr lang="en-US" sz="1800" b="1" dirty="0" smtClean="0">
                <a:solidFill>
                  <a:srgbClr val="FF0000"/>
                </a:solidFill>
                <a:latin typeface="Times New Roman" pitchFamily="18" charset="0"/>
                <a:cs typeface="Times New Roman" pitchFamily="18" charset="0"/>
              </a:rPr>
              <a:t>w/ Coach Blocker</a:t>
            </a:r>
          </a:p>
        </p:txBody>
      </p:sp>
      <p:pic>
        <p:nvPicPr>
          <p:cNvPr id="2052" name="Picture 6" descr="membr1"/>
          <p:cNvPicPr>
            <a:picLocks noChangeAspect="1" noChangeArrowheads="1"/>
          </p:cNvPicPr>
          <p:nvPr/>
        </p:nvPicPr>
        <p:blipFill>
          <a:blip r:embed="rId3" cstate="print">
            <a:lum bright="-18000" contrast="36000"/>
          </a:blip>
          <a:srcRect/>
          <a:stretch>
            <a:fillRect/>
          </a:stretch>
        </p:blipFill>
        <p:spPr bwMode="auto">
          <a:xfrm>
            <a:off x="381000" y="2895600"/>
            <a:ext cx="8458200" cy="3481388"/>
          </a:xfrm>
          <a:prstGeom prst="rect">
            <a:avLst/>
          </a:prstGeom>
          <a:noFill/>
          <a:ln w="9525">
            <a:noFill/>
            <a:miter lim="800000"/>
            <a:headEnd/>
            <a:tailEnd/>
          </a:ln>
        </p:spPr>
      </p:pic>
      <p:pic>
        <p:nvPicPr>
          <p:cNvPr id="2053" name="Picture 8" descr="exocytosis 2"/>
          <p:cNvPicPr>
            <a:picLocks noChangeAspect="1" noChangeArrowheads="1" noCrop="1"/>
          </p:cNvPicPr>
          <p:nvPr/>
        </p:nvPicPr>
        <p:blipFill>
          <a:blip r:embed="rId4" cstate="print"/>
          <a:srcRect/>
          <a:stretch>
            <a:fillRect/>
          </a:stretch>
        </p:blipFill>
        <p:spPr bwMode="auto">
          <a:xfrm>
            <a:off x="6553200" y="3048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logycorner.com/resources/diffusion-animated.gif"/>
          <p:cNvPicPr>
            <a:picLocks noChangeAspect="1" noChangeArrowheads="1" noCrop="1"/>
          </p:cNvPicPr>
          <p:nvPr/>
        </p:nvPicPr>
        <p:blipFill>
          <a:blip r:embed="rId2" cstate="print"/>
          <a:srcRect/>
          <a:stretch>
            <a:fillRect/>
          </a:stretch>
        </p:blipFill>
        <p:spPr bwMode="auto">
          <a:xfrm>
            <a:off x="2743200" y="1447800"/>
            <a:ext cx="3962400" cy="3962400"/>
          </a:xfrm>
          <a:prstGeom prst="rect">
            <a:avLst/>
          </a:prstGeom>
          <a:noFill/>
        </p:spPr>
      </p:pic>
      <p:sp>
        <p:nvSpPr>
          <p:cNvPr id="5" name="Rectangle 4"/>
          <p:cNvSpPr/>
          <p:nvPr/>
        </p:nvSpPr>
        <p:spPr>
          <a:xfrm>
            <a:off x="3048000" y="381000"/>
            <a:ext cx="33281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Diffusion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533400" y="5562600"/>
            <a:ext cx="81264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HIGH to LOW concentration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www.stjohn.ac.th/Department/school/bio_pix/osmosis.gif"/>
          <p:cNvPicPr>
            <a:picLocks noChangeAspect="1" noChangeArrowheads="1"/>
          </p:cNvPicPr>
          <p:nvPr/>
        </p:nvPicPr>
        <p:blipFill>
          <a:blip r:embed="rId2" cstate="print"/>
          <a:srcRect/>
          <a:stretch>
            <a:fillRect/>
          </a:stretch>
        </p:blipFill>
        <p:spPr bwMode="auto">
          <a:xfrm>
            <a:off x="796393" y="2514600"/>
            <a:ext cx="6219345" cy="4343401"/>
          </a:xfrm>
          <a:prstGeom prst="rect">
            <a:avLst/>
          </a:prstGeom>
          <a:noFill/>
        </p:spPr>
      </p:pic>
      <p:sp>
        <p:nvSpPr>
          <p:cNvPr id="24579" name="Rectangle 3"/>
          <p:cNvSpPr>
            <a:spLocks noChangeArrowheads="1"/>
          </p:cNvSpPr>
          <p:nvPr/>
        </p:nvSpPr>
        <p:spPr bwMode="auto">
          <a:xfrm>
            <a:off x="228600" y="228600"/>
            <a:ext cx="86106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Osmosis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water</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through a selectively permeable membrane like the cell</a:t>
            </a:r>
            <a:r>
              <a:rPr kumimoji="0" lang="en-US" sz="2800" b="0" i="0" u="none" strike="noStrike" cap="none" normalizeH="0" dirty="0" smtClean="0">
                <a:ln>
                  <a:noFill/>
                </a:ln>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membrane</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Water diffuses across a membrane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 name="Text Box 1"/>
          <p:cNvSpPr txBox="1">
            <a:spLocks noChangeArrowheads="1"/>
          </p:cNvSpPr>
          <p:nvPr/>
        </p:nvSpPr>
        <p:spPr bwMode="auto">
          <a:xfrm>
            <a:off x="6172200" y="3962400"/>
            <a:ext cx="2743200" cy="160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Semi-permeable membrane is permeable to water, but not to sugar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pcontent.answers.com/wikipedia/commons/thumb/c/cc/Scheme_simple_diffusion_in_cell_membrane-en.svg/626px-Scheme_simple_diffusion_in_cell_membrane-en.svg.png"/>
          <p:cNvPicPr>
            <a:picLocks noChangeAspect="1" noChangeArrowheads="1"/>
          </p:cNvPicPr>
          <p:nvPr/>
        </p:nvPicPr>
        <p:blipFill>
          <a:blip r:embed="rId2" cstate="print"/>
          <a:srcRect/>
          <a:stretch>
            <a:fillRect/>
          </a:stretch>
        </p:blipFill>
        <p:spPr bwMode="auto">
          <a:xfrm>
            <a:off x="685800" y="1066800"/>
            <a:ext cx="7890424" cy="502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5801" y="381000"/>
            <a:ext cx="8071098" cy="5825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0" name="Rectangle 100"/>
          <p:cNvSpPr>
            <a:spLocks noChangeArrowheads="1"/>
          </p:cNvSpPr>
          <p:nvPr/>
        </p:nvSpPr>
        <p:spPr bwMode="auto">
          <a:xfrm>
            <a:off x="228600" y="120134"/>
            <a:ext cx="8686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Facilitated 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larger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like glucose through the cell membrane – larger molecules must be “helped”</a:t>
            </a:r>
          </a:p>
          <a:p>
            <a:pPr marL="228600" marR="0" lvl="0" indent="-228600"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in the cell membrane form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channels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for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pass through </a:t>
            </a:r>
          </a:p>
          <a:p>
            <a:pPr marL="228600" marR="0" lvl="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that form channels (pores) are called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protein channels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1" name="Group 1"/>
          <p:cNvGrpSpPr>
            <a:grpSpLocks/>
          </p:cNvGrpSpPr>
          <p:nvPr/>
        </p:nvGrpSpPr>
        <p:grpSpPr bwMode="auto">
          <a:xfrm>
            <a:off x="1524000" y="4191000"/>
            <a:ext cx="6705600" cy="2447925"/>
            <a:chOff x="2600" y="9012"/>
            <a:chExt cx="7540" cy="2418"/>
          </a:xfrm>
        </p:grpSpPr>
        <p:sp>
          <p:nvSpPr>
            <p:cNvPr id="25699" name="Text Box 99"/>
            <p:cNvSpPr txBox="1">
              <a:spLocks noChangeArrowheads="1"/>
            </p:cNvSpPr>
            <p:nvPr/>
          </p:nvSpPr>
          <p:spPr bwMode="auto">
            <a:xfrm>
              <a:off x="2600" y="9159"/>
              <a:ext cx="2232" cy="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98" name="Text Box 98"/>
            <p:cNvSpPr txBox="1">
              <a:spLocks noChangeArrowheads="1"/>
            </p:cNvSpPr>
            <p:nvPr/>
          </p:nvSpPr>
          <p:spPr bwMode="auto">
            <a:xfrm>
              <a:off x="2647" y="10601"/>
              <a:ext cx="2644" cy="8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2" name="Group 2"/>
            <p:cNvGrpSpPr>
              <a:grpSpLocks/>
            </p:cNvGrpSpPr>
            <p:nvPr/>
          </p:nvGrpSpPr>
          <p:grpSpPr bwMode="auto">
            <a:xfrm>
              <a:off x="3614" y="9012"/>
              <a:ext cx="6526" cy="1871"/>
              <a:chOff x="2735" y="5829"/>
              <a:chExt cx="8200" cy="2704"/>
            </a:xfrm>
          </p:grpSpPr>
          <p:sp>
            <p:nvSpPr>
              <p:cNvPr id="25697" name="Text Box 97"/>
              <p:cNvSpPr txBox="1">
                <a:spLocks noChangeArrowheads="1"/>
              </p:cNvSpPr>
              <p:nvPr/>
            </p:nvSpPr>
            <p:spPr bwMode="auto">
              <a:xfrm>
                <a:off x="7886" y="5829"/>
                <a:ext cx="3049" cy="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Glucose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3" name="Group 3"/>
              <p:cNvGrpSpPr>
                <a:grpSpLocks/>
              </p:cNvGrpSpPr>
              <p:nvPr/>
            </p:nvGrpSpPr>
            <p:grpSpPr bwMode="auto">
              <a:xfrm>
                <a:off x="2735" y="5829"/>
                <a:ext cx="5189" cy="2704"/>
                <a:chOff x="2735" y="5829"/>
                <a:chExt cx="5189" cy="2704"/>
              </a:xfrm>
            </p:grpSpPr>
            <p:grpSp>
              <p:nvGrpSpPr>
                <p:cNvPr id="25613" name="Group 13"/>
                <p:cNvGrpSpPr>
                  <a:grpSpLocks/>
                </p:cNvGrpSpPr>
                <p:nvPr/>
              </p:nvGrpSpPr>
              <p:grpSpPr bwMode="auto">
                <a:xfrm>
                  <a:off x="2735" y="6737"/>
                  <a:ext cx="4985" cy="1051"/>
                  <a:chOff x="1815" y="1649"/>
                  <a:chExt cx="4984" cy="1051"/>
                </a:xfrm>
              </p:grpSpPr>
              <p:grpSp>
                <p:nvGrpSpPr>
                  <p:cNvPr id="25670" name="Group 70"/>
                  <p:cNvGrpSpPr>
                    <a:grpSpLocks/>
                  </p:cNvGrpSpPr>
                  <p:nvPr/>
                </p:nvGrpSpPr>
                <p:grpSpPr bwMode="auto">
                  <a:xfrm>
                    <a:off x="1815" y="1649"/>
                    <a:ext cx="1054" cy="1047"/>
                    <a:chOff x="1815" y="1649"/>
                    <a:chExt cx="1054" cy="1047"/>
                  </a:xfrm>
                </p:grpSpPr>
                <p:grpSp>
                  <p:nvGrpSpPr>
                    <p:cNvPr id="25684" name="Group 84"/>
                    <p:cNvGrpSpPr>
                      <a:grpSpLocks/>
                    </p:cNvGrpSpPr>
                    <p:nvPr/>
                  </p:nvGrpSpPr>
                  <p:grpSpPr bwMode="auto">
                    <a:xfrm rot="10800000">
                      <a:off x="1820" y="2244"/>
                      <a:ext cx="1049" cy="452"/>
                      <a:chOff x="1815" y="1485"/>
                      <a:chExt cx="1350" cy="660"/>
                    </a:xfrm>
                  </p:grpSpPr>
                  <p:grpSp>
                    <p:nvGrpSpPr>
                      <p:cNvPr id="25693" name="Group 93"/>
                      <p:cNvGrpSpPr>
                        <a:grpSpLocks/>
                      </p:cNvGrpSpPr>
                      <p:nvPr/>
                    </p:nvGrpSpPr>
                    <p:grpSpPr bwMode="auto">
                      <a:xfrm>
                        <a:off x="1815" y="1485"/>
                        <a:ext cx="450" cy="660"/>
                        <a:chOff x="1815" y="1485"/>
                        <a:chExt cx="450" cy="660"/>
                      </a:xfrm>
                    </p:grpSpPr>
                    <p:sp>
                      <p:nvSpPr>
                        <p:cNvPr id="25696" name="Oval 9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5" name="AutoShape 9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4" name="AutoShape 9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9" name="Group 89"/>
                      <p:cNvGrpSpPr>
                        <a:grpSpLocks/>
                      </p:cNvGrpSpPr>
                      <p:nvPr/>
                    </p:nvGrpSpPr>
                    <p:grpSpPr bwMode="auto">
                      <a:xfrm>
                        <a:off x="2265" y="1485"/>
                        <a:ext cx="450" cy="660"/>
                        <a:chOff x="1815" y="1485"/>
                        <a:chExt cx="450" cy="660"/>
                      </a:xfrm>
                    </p:grpSpPr>
                    <p:sp>
                      <p:nvSpPr>
                        <p:cNvPr id="25692"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1"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0"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5" name="Group 85"/>
                      <p:cNvGrpSpPr>
                        <a:grpSpLocks/>
                      </p:cNvGrpSpPr>
                      <p:nvPr/>
                    </p:nvGrpSpPr>
                    <p:grpSpPr bwMode="auto">
                      <a:xfrm>
                        <a:off x="2715" y="1485"/>
                        <a:ext cx="450" cy="660"/>
                        <a:chOff x="1815" y="1485"/>
                        <a:chExt cx="450" cy="660"/>
                      </a:xfrm>
                    </p:grpSpPr>
                    <p:sp>
                      <p:nvSpPr>
                        <p:cNvPr id="25688"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7"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6"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71" name="Group 71"/>
                    <p:cNvGrpSpPr>
                      <a:grpSpLocks/>
                    </p:cNvGrpSpPr>
                    <p:nvPr/>
                  </p:nvGrpSpPr>
                  <p:grpSpPr bwMode="auto">
                    <a:xfrm>
                      <a:off x="1815" y="1649"/>
                      <a:ext cx="1049" cy="452"/>
                      <a:chOff x="1815" y="1485"/>
                      <a:chExt cx="1350" cy="660"/>
                    </a:xfrm>
                  </p:grpSpPr>
                  <p:grpSp>
                    <p:nvGrpSpPr>
                      <p:cNvPr id="25680" name="Group 80"/>
                      <p:cNvGrpSpPr>
                        <a:grpSpLocks/>
                      </p:cNvGrpSpPr>
                      <p:nvPr/>
                    </p:nvGrpSpPr>
                    <p:grpSpPr bwMode="auto">
                      <a:xfrm>
                        <a:off x="1815" y="1485"/>
                        <a:ext cx="450" cy="660"/>
                        <a:chOff x="1815" y="1485"/>
                        <a:chExt cx="450" cy="660"/>
                      </a:xfrm>
                    </p:grpSpPr>
                    <p:sp>
                      <p:nvSpPr>
                        <p:cNvPr id="25683" name="Oval 8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2" name="AutoShape 8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1" name="AutoShape 8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6" name="Group 76"/>
                      <p:cNvGrpSpPr>
                        <a:grpSpLocks/>
                      </p:cNvGrpSpPr>
                      <p:nvPr/>
                    </p:nvGrpSpPr>
                    <p:grpSpPr bwMode="auto">
                      <a:xfrm>
                        <a:off x="2265" y="1485"/>
                        <a:ext cx="450" cy="660"/>
                        <a:chOff x="1815" y="1485"/>
                        <a:chExt cx="450" cy="660"/>
                      </a:xfrm>
                    </p:grpSpPr>
                    <p:sp>
                      <p:nvSpPr>
                        <p:cNvPr id="25679" name="Oval 7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8" name="AutoShape 7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7" name="AutoShape 7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2" name="Group 72"/>
                      <p:cNvGrpSpPr>
                        <a:grpSpLocks/>
                      </p:cNvGrpSpPr>
                      <p:nvPr/>
                    </p:nvGrpSpPr>
                    <p:grpSpPr bwMode="auto">
                      <a:xfrm>
                        <a:off x="2715" y="1485"/>
                        <a:ext cx="450" cy="660"/>
                        <a:chOff x="1815" y="1485"/>
                        <a:chExt cx="450" cy="660"/>
                      </a:xfrm>
                    </p:grpSpPr>
                    <p:sp>
                      <p:nvSpPr>
                        <p:cNvPr id="25675" name="Oval 7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4" name="AutoShape 7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3" name="AutoShape 7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43" name="Group 43"/>
                  <p:cNvGrpSpPr>
                    <a:grpSpLocks/>
                  </p:cNvGrpSpPr>
                  <p:nvPr/>
                </p:nvGrpSpPr>
                <p:grpSpPr bwMode="auto">
                  <a:xfrm>
                    <a:off x="3895" y="1649"/>
                    <a:ext cx="1054" cy="1047"/>
                    <a:chOff x="1815" y="1649"/>
                    <a:chExt cx="1054" cy="1047"/>
                  </a:xfrm>
                </p:grpSpPr>
                <p:grpSp>
                  <p:nvGrpSpPr>
                    <p:cNvPr id="25657" name="Group 57"/>
                    <p:cNvGrpSpPr>
                      <a:grpSpLocks/>
                    </p:cNvGrpSpPr>
                    <p:nvPr/>
                  </p:nvGrpSpPr>
                  <p:grpSpPr bwMode="auto">
                    <a:xfrm rot="10800000">
                      <a:off x="1820" y="2244"/>
                      <a:ext cx="1049" cy="452"/>
                      <a:chOff x="1815" y="1485"/>
                      <a:chExt cx="1350" cy="660"/>
                    </a:xfrm>
                  </p:grpSpPr>
                  <p:grpSp>
                    <p:nvGrpSpPr>
                      <p:cNvPr id="25666" name="Group 66"/>
                      <p:cNvGrpSpPr>
                        <a:grpSpLocks/>
                      </p:cNvGrpSpPr>
                      <p:nvPr/>
                    </p:nvGrpSpPr>
                    <p:grpSpPr bwMode="auto">
                      <a:xfrm>
                        <a:off x="1815" y="1485"/>
                        <a:ext cx="450" cy="660"/>
                        <a:chOff x="1815" y="1485"/>
                        <a:chExt cx="450" cy="660"/>
                      </a:xfrm>
                    </p:grpSpPr>
                    <p:sp>
                      <p:nvSpPr>
                        <p:cNvPr id="25669" name="Oval 6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8" name="AutoShape 6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7" name="AutoShape 6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62" name="Group 62"/>
                      <p:cNvGrpSpPr>
                        <a:grpSpLocks/>
                      </p:cNvGrpSpPr>
                      <p:nvPr/>
                    </p:nvGrpSpPr>
                    <p:grpSpPr bwMode="auto">
                      <a:xfrm>
                        <a:off x="2265" y="1485"/>
                        <a:ext cx="450" cy="660"/>
                        <a:chOff x="1815" y="1485"/>
                        <a:chExt cx="450" cy="660"/>
                      </a:xfrm>
                    </p:grpSpPr>
                    <p:sp>
                      <p:nvSpPr>
                        <p:cNvPr id="25665"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4"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3"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58" name="Group 58"/>
                      <p:cNvGrpSpPr>
                        <a:grpSpLocks/>
                      </p:cNvGrpSpPr>
                      <p:nvPr/>
                    </p:nvGrpSpPr>
                    <p:grpSpPr bwMode="auto">
                      <a:xfrm>
                        <a:off x="2715" y="1485"/>
                        <a:ext cx="450" cy="660"/>
                        <a:chOff x="1815" y="1485"/>
                        <a:chExt cx="450" cy="660"/>
                      </a:xfrm>
                    </p:grpSpPr>
                    <p:sp>
                      <p:nvSpPr>
                        <p:cNvPr id="25661"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0"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9"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44" name="Group 44"/>
                    <p:cNvGrpSpPr>
                      <a:grpSpLocks/>
                    </p:cNvGrpSpPr>
                    <p:nvPr/>
                  </p:nvGrpSpPr>
                  <p:grpSpPr bwMode="auto">
                    <a:xfrm>
                      <a:off x="1815" y="1649"/>
                      <a:ext cx="1049" cy="452"/>
                      <a:chOff x="1815" y="1485"/>
                      <a:chExt cx="1350" cy="660"/>
                    </a:xfrm>
                  </p:grpSpPr>
                  <p:grpSp>
                    <p:nvGrpSpPr>
                      <p:cNvPr id="25653" name="Group 53"/>
                      <p:cNvGrpSpPr>
                        <a:grpSpLocks/>
                      </p:cNvGrpSpPr>
                      <p:nvPr/>
                    </p:nvGrpSpPr>
                    <p:grpSpPr bwMode="auto">
                      <a:xfrm>
                        <a:off x="1815" y="1485"/>
                        <a:ext cx="450" cy="660"/>
                        <a:chOff x="1815" y="1485"/>
                        <a:chExt cx="450" cy="660"/>
                      </a:xfrm>
                    </p:grpSpPr>
                    <p:sp>
                      <p:nvSpPr>
                        <p:cNvPr id="25656" name="Oval 5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5" name="AutoShape 5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4" name="AutoShape 5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9" name="Group 49"/>
                      <p:cNvGrpSpPr>
                        <a:grpSpLocks/>
                      </p:cNvGrpSpPr>
                      <p:nvPr/>
                    </p:nvGrpSpPr>
                    <p:grpSpPr bwMode="auto">
                      <a:xfrm>
                        <a:off x="2265" y="1485"/>
                        <a:ext cx="450" cy="660"/>
                        <a:chOff x="1815" y="1485"/>
                        <a:chExt cx="450" cy="660"/>
                      </a:xfrm>
                    </p:grpSpPr>
                    <p:sp>
                      <p:nvSpPr>
                        <p:cNvPr id="25652" name="Oval 5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1" name="AutoShape 5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0" name="AutoShape 5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5" name="Group 45"/>
                      <p:cNvGrpSpPr>
                        <a:grpSpLocks/>
                      </p:cNvGrpSpPr>
                      <p:nvPr/>
                    </p:nvGrpSpPr>
                    <p:grpSpPr bwMode="auto">
                      <a:xfrm>
                        <a:off x="2715" y="1485"/>
                        <a:ext cx="450" cy="660"/>
                        <a:chOff x="1815" y="1485"/>
                        <a:chExt cx="450" cy="660"/>
                      </a:xfrm>
                    </p:grpSpPr>
                    <p:sp>
                      <p:nvSpPr>
                        <p:cNvPr id="25648" name="Oval 4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7" name="AutoShape 4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6" name="AutoShape 4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16" name="Group 16"/>
                  <p:cNvGrpSpPr>
                    <a:grpSpLocks/>
                  </p:cNvGrpSpPr>
                  <p:nvPr/>
                </p:nvGrpSpPr>
                <p:grpSpPr bwMode="auto">
                  <a:xfrm>
                    <a:off x="5745" y="1653"/>
                    <a:ext cx="1054" cy="1047"/>
                    <a:chOff x="1815" y="1649"/>
                    <a:chExt cx="1054" cy="1047"/>
                  </a:xfrm>
                </p:grpSpPr>
                <p:grpSp>
                  <p:nvGrpSpPr>
                    <p:cNvPr id="25630" name="Group 30"/>
                    <p:cNvGrpSpPr>
                      <a:grpSpLocks/>
                    </p:cNvGrpSpPr>
                    <p:nvPr/>
                  </p:nvGrpSpPr>
                  <p:grpSpPr bwMode="auto">
                    <a:xfrm rot="10800000">
                      <a:off x="1820" y="2244"/>
                      <a:ext cx="1049" cy="452"/>
                      <a:chOff x="1815" y="1485"/>
                      <a:chExt cx="1350" cy="660"/>
                    </a:xfrm>
                  </p:grpSpPr>
                  <p:grpSp>
                    <p:nvGrpSpPr>
                      <p:cNvPr id="25639" name="Group 39"/>
                      <p:cNvGrpSpPr>
                        <a:grpSpLocks/>
                      </p:cNvGrpSpPr>
                      <p:nvPr/>
                    </p:nvGrpSpPr>
                    <p:grpSpPr bwMode="auto">
                      <a:xfrm>
                        <a:off x="1815" y="1485"/>
                        <a:ext cx="450" cy="660"/>
                        <a:chOff x="1815" y="1485"/>
                        <a:chExt cx="450" cy="660"/>
                      </a:xfrm>
                    </p:grpSpPr>
                    <p:sp>
                      <p:nvSpPr>
                        <p:cNvPr id="25642" name="Oval 4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1" name="AutoShape 4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0" name="AutoShape 4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5" name="Group 35"/>
                      <p:cNvGrpSpPr>
                        <a:grpSpLocks/>
                      </p:cNvGrpSpPr>
                      <p:nvPr/>
                    </p:nvGrpSpPr>
                    <p:grpSpPr bwMode="auto">
                      <a:xfrm>
                        <a:off x="2265" y="1485"/>
                        <a:ext cx="450" cy="660"/>
                        <a:chOff x="1815" y="1485"/>
                        <a:chExt cx="450" cy="660"/>
                      </a:xfrm>
                    </p:grpSpPr>
                    <p:sp>
                      <p:nvSpPr>
                        <p:cNvPr id="25638"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7"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6"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1" name="Group 31"/>
                      <p:cNvGrpSpPr>
                        <a:grpSpLocks/>
                      </p:cNvGrpSpPr>
                      <p:nvPr/>
                    </p:nvGrpSpPr>
                    <p:grpSpPr bwMode="auto">
                      <a:xfrm>
                        <a:off x="2715" y="1485"/>
                        <a:ext cx="450" cy="660"/>
                        <a:chOff x="1815" y="1485"/>
                        <a:chExt cx="450" cy="660"/>
                      </a:xfrm>
                    </p:grpSpPr>
                    <p:sp>
                      <p:nvSpPr>
                        <p:cNvPr id="25634"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3"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2"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17" name="Group 17"/>
                    <p:cNvGrpSpPr>
                      <a:grpSpLocks/>
                    </p:cNvGrpSpPr>
                    <p:nvPr/>
                  </p:nvGrpSpPr>
                  <p:grpSpPr bwMode="auto">
                    <a:xfrm>
                      <a:off x="1815" y="1649"/>
                      <a:ext cx="1049" cy="452"/>
                      <a:chOff x="1815" y="1485"/>
                      <a:chExt cx="1350" cy="660"/>
                    </a:xfrm>
                  </p:grpSpPr>
                  <p:grpSp>
                    <p:nvGrpSpPr>
                      <p:cNvPr id="25626" name="Group 26"/>
                      <p:cNvGrpSpPr>
                        <a:grpSpLocks/>
                      </p:cNvGrpSpPr>
                      <p:nvPr/>
                    </p:nvGrpSpPr>
                    <p:grpSpPr bwMode="auto">
                      <a:xfrm>
                        <a:off x="1815" y="1485"/>
                        <a:ext cx="450" cy="660"/>
                        <a:chOff x="1815" y="1485"/>
                        <a:chExt cx="450" cy="660"/>
                      </a:xfrm>
                    </p:grpSpPr>
                    <p:sp>
                      <p:nvSpPr>
                        <p:cNvPr id="25629" name="Oval 2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8" name="AutoShape 2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7" name="AutoShape 2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22" name="Group 22"/>
                      <p:cNvGrpSpPr>
                        <a:grpSpLocks/>
                      </p:cNvGrpSpPr>
                      <p:nvPr/>
                    </p:nvGrpSpPr>
                    <p:grpSpPr bwMode="auto">
                      <a:xfrm>
                        <a:off x="2265" y="1485"/>
                        <a:ext cx="450" cy="660"/>
                        <a:chOff x="1815" y="1485"/>
                        <a:chExt cx="450" cy="660"/>
                      </a:xfrm>
                    </p:grpSpPr>
                    <p:sp>
                      <p:nvSpPr>
                        <p:cNvPr id="25625" name="Oval 2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4" name="AutoShape 2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3" name="AutoShape 2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18" name="Group 18"/>
                      <p:cNvGrpSpPr>
                        <a:grpSpLocks/>
                      </p:cNvGrpSpPr>
                      <p:nvPr/>
                    </p:nvGrpSpPr>
                    <p:grpSpPr bwMode="auto">
                      <a:xfrm>
                        <a:off x="2715" y="1485"/>
                        <a:ext cx="450" cy="660"/>
                        <a:chOff x="1815" y="1485"/>
                        <a:chExt cx="450" cy="660"/>
                      </a:xfrm>
                    </p:grpSpPr>
                    <p:sp>
                      <p:nvSpPr>
                        <p:cNvPr id="25621" name="Oval 2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0" name="AutoShape 2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9" name="AutoShape 1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5615" name="AutoShape 15"/>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4" name="Oval 14"/>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12" name="AutoShape 12"/>
                <p:cNvSpPr>
                  <a:spLocks noChangeShapeType="1"/>
                </p:cNvSpPr>
                <p:nvPr/>
              </p:nvSpPr>
              <p:spPr bwMode="auto">
                <a:xfrm>
                  <a:off x="6903" y="6042"/>
                  <a:ext cx="102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1" name="AutoShape 11"/>
                <p:cNvSpPr>
                  <a:spLocks noChangeShapeType="1"/>
                </p:cNvSpPr>
                <p:nvPr/>
              </p:nvSpPr>
              <p:spPr bwMode="auto">
                <a:xfrm>
                  <a:off x="4327" y="6569"/>
                  <a:ext cx="0" cy="1380"/>
                </a:xfrm>
                <a:prstGeom prst="straightConnector1">
                  <a:avLst/>
                </a:prstGeom>
                <a:ln w="76200">
                  <a:solidFill>
                    <a:srgbClr val="C00000"/>
                  </a:solidFill>
                  <a:headEn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25604" name="Group 4"/>
                <p:cNvGrpSpPr>
                  <a:grpSpLocks/>
                </p:cNvGrpSpPr>
                <p:nvPr/>
              </p:nvGrpSpPr>
              <p:grpSpPr bwMode="auto">
                <a:xfrm>
                  <a:off x="4186" y="5829"/>
                  <a:ext cx="2511" cy="2704"/>
                  <a:chOff x="4186" y="5829"/>
                  <a:chExt cx="2511" cy="2704"/>
                </a:xfrm>
              </p:grpSpPr>
              <p:sp>
                <p:nvSpPr>
                  <p:cNvPr id="25610" name="Oval 10"/>
                  <p:cNvSpPr>
                    <a:spLocks noChangeArrowheads="1"/>
                  </p:cNvSpPr>
                  <p:nvPr/>
                </p:nvSpPr>
                <p:spPr bwMode="auto">
                  <a:xfrm>
                    <a:off x="4186"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9" name="Oval 9"/>
                  <p:cNvSpPr>
                    <a:spLocks noChangeArrowheads="1"/>
                  </p:cNvSpPr>
                  <p:nvPr/>
                </p:nvSpPr>
                <p:spPr bwMode="auto">
                  <a:xfrm>
                    <a:off x="4880"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8" name="Oval 8"/>
                  <p:cNvSpPr>
                    <a:spLocks noChangeArrowheads="1"/>
                  </p:cNvSpPr>
                  <p:nvPr/>
                </p:nvSpPr>
                <p:spPr bwMode="auto">
                  <a:xfrm>
                    <a:off x="5571" y="6161"/>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7" name="Oval 7"/>
                  <p:cNvSpPr>
                    <a:spLocks noChangeArrowheads="1"/>
                  </p:cNvSpPr>
                  <p:nvPr/>
                </p:nvSpPr>
                <p:spPr bwMode="auto">
                  <a:xfrm>
                    <a:off x="6307"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6" name="Oval 6"/>
                  <p:cNvSpPr>
                    <a:spLocks noChangeArrowheads="1"/>
                  </p:cNvSpPr>
                  <p:nvPr/>
                </p:nvSpPr>
                <p:spPr bwMode="auto">
                  <a:xfrm>
                    <a:off x="5410" y="8125"/>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5" name="Oval 5"/>
                  <p:cNvSpPr>
                    <a:spLocks noChangeArrowheads="1"/>
                  </p:cNvSpPr>
                  <p:nvPr/>
                </p:nvSpPr>
                <p:spPr bwMode="auto">
                  <a:xfrm>
                    <a:off x="4576" y="804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grpSp>
      <p:sp>
        <p:nvSpPr>
          <p:cNvPr id="25704" name="Rectangle 10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700">
                                            <p:txEl>
                                              <p:pRg st="2" end="2"/>
                                            </p:txEl>
                                          </p:spTgt>
                                        </p:tgtEl>
                                        <p:attrNameLst>
                                          <p:attrName>style.visibility</p:attrName>
                                        </p:attrNameLst>
                                      </p:cBhvr>
                                      <p:to>
                                        <p:strVal val="visible"/>
                                      </p:to>
                                    </p:set>
                                    <p:animEffect transition="in" filter="fade">
                                      <p:cBhvr>
                                        <p:cTn id="7" dur="1000"/>
                                        <p:tgtEl>
                                          <p:spTgt spid="25700">
                                            <p:txEl>
                                              <p:pRg st="2" end="2"/>
                                            </p:txEl>
                                          </p:spTgt>
                                        </p:tgtEl>
                                      </p:cBhvr>
                                    </p:animEffect>
                                    <p:anim calcmode="lin" valueType="num">
                                      <p:cBhvr>
                                        <p:cTn id="8" dur="1000" fill="hold"/>
                                        <p:tgtEl>
                                          <p:spTgt spid="257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7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700">
                                            <p:txEl>
                                              <p:pRg st="4" end="4"/>
                                            </p:txEl>
                                          </p:spTgt>
                                        </p:tgtEl>
                                        <p:attrNameLst>
                                          <p:attrName>style.visibility</p:attrName>
                                        </p:attrNameLst>
                                      </p:cBhvr>
                                      <p:to>
                                        <p:strVal val="visible"/>
                                      </p:to>
                                    </p:set>
                                    <p:animEffect transition="in" filter="fade">
                                      <p:cBhvr>
                                        <p:cTn id="14" dur="1000"/>
                                        <p:tgtEl>
                                          <p:spTgt spid="25700">
                                            <p:txEl>
                                              <p:pRg st="4" end="4"/>
                                            </p:txEl>
                                          </p:spTgt>
                                        </p:tgtEl>
                                      </p:cBhvr>
                                    </p:animEffect>
                                    <p:anim calcmode="lin" valueType="num">
                                      <p:cBhvr>
                                        <p:cTn id="15" dur="1000" fill="hold"/>
                                        <p:tgtEl>
                                          <p:spTgt spid="2570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7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4800" y="5943600"/>
            <a:ext cx="838200" cy="842665"/>
            <a:chOff x="4114800" y="5943600"/>
            <a:chExt cx="838200" cy="842665"/>
          </a:xfrm>
        </p:grpSpPr>
        <p:sp>
          <p:nvSpPr>
            <p:cNvPr id="3" name="TextBox 2"/>
            <p:cNvSpPr txBox="1"/>
            <p:nvPr/>
          </p:nvSpPr>
          <p:spPr>
            <a:xfrm>
              <a:off x="4114800" y="6324600"/>
              <a:ext cx="838200" cy="461665"/>
            </a:xfrm>
            <a:prstGeom prst="rect">
              <a:avLst/>
            </a:prstGeom>
            <a:noFill/>
          </p:spPr>
          <p:txBody>
            <a:bodyPr wrap="square" rtlCol="0">
              <a:spAutoFit/>
            </a:bodyPr>
            <a:lstStyle/>
            <a:p>
              <a:r>
                <a:rPr lang="en-US" sz="2400" dirty="0" smtClean="0"/>
                <a:t>Click </a:t>
              </a:r>
              <a:endParaRPr lang="en-US" sz="2400" dirty="0"/>
            </a:p>
          </p:txBody>
        </p:sp>
        <p:cxnSp>
          <p:nvCxnSpPr>
            <p:cNvPr id="4" name="Straight Arrow Connector 3"/>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 name="Picture 2" descr="File:Scheme facilitated diffusion in cell membrane-en.svg">
            <a:hlinkClick r:id="rId2"/>
          </p:cNvPr>
          <p:cNvPicPr>
            <a:picLocks noChangeAspect="1" noChangeArrowheads="1"/>
          </p:cNvPicPr>
          <p:nvPr/>
        </p:nvPicPr>
        <p:blipFill>
          <a:blip r:embed="rId3" cstate="print"/>
          <a:srcRect/>
          <a:stretch>
            <a:fillRect/>
          </a:stretch>
        </p:blipFill>
        <p:spPr bwMode="auto">
          <a:xfrm>
            <a:off x="381000" y="1371600"/>
            <a:ext cx="8366397"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0"/>
            <a:ext cx="86868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Hyper</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hypertonic solution, the water diffuses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shrivel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swell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and possibly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explode</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Iso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the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same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as another solution (e.g. the cell's cytoplasm). When a cell is placed in an isotonic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 and 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at the same rate. The fluid that surrounds the body cells is isotonic.</a:t>
            </a:r>
            <a:endParaRPr kumimoji="0" lang="en-US" sz="27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fade">
                                      <p:cBhvr>
                                        <p:cTn id="7" dur="1000"/>
                                        <p:tgtEl>
                                          <p:spTgt spid="1025">
                                            <p:txEl>
                                              <p:pRg st="2" end="2"/>
                                            </p:txEl>
                                          </p:spTgt>
                                        </p:tgtEl>
                                      </p:cBhvr>
                                    </p:animEffect>
                                    <p:anim calcmode="lin" valueType="num">
                                      <p:cBhvr>
                                        <p:cTn id="8"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2" end="2"/>
                                            </p:txEl>
                                          </p:spTgt>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102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5">
                                            <p:txEl>
                                              <p:pRg st="4" end="4"/>
                                            </p:txEl>
                                          </p:spTgt>
                                        </p:tgtEl>
                                        <p:attrNameLst>
                                          <p:attrName>style.visibility</p:attrName>
                                        </p:attrNameLst>
                                      </p:cBhvr>
                                      <p:to>
                                        <p:strVal val="visible"/>
                                      </p:to>
                                    </p:set>
                                    <p:animEffect transition="in" filter="fade">
                                      <p:cBhvr>
                                        <p:cTn id="16" dur="1000"/>
                                        <p:tgtEl>
                                          <p:spTgt spid="1025">
                                            <p:txEl>
                                              <p:pRg st="4" end="4"/>
                                            </p:txEl>
                                          </p:spTgt>
                                        </p:tgtEl>
                                      </p:cBhvr>
                                    </p:animEffect>
                                    <p:anim calcmode="lin" valueType="num">
                                      <p:cBhvr>
                                        <p:cTn id="17"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025">
                                            <p:txEl>
                                              <p:pRg st="4" end="4"/>
                                            </p:txEl>
                                          </p:spTgt>
                                        </p:tgtEl>
                                        <p:attrNameLst>
                                          <p:attrName>ppt_y</p:attrName>
                                        </p:attrNameLst>
                                      </p:cBhvr>
                                      <p:tavLst>
                                        <p:tav tm="0">
                                          <p:val>
                                            <p:strVal val="#ppt_y-.1"/>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102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school.com/science/biology_place/biocoach/images/biomembrane1/Tonic2.gif"/>
          <p:cNvPicPr>
            <a:picLocks noChangeAspect="1" noChangeArrowheads="1"/>
          </p:cNvPicPr>
          <p:nvPr/>
        </p:nvPicPr>
        <p:blipFill>
          <a:blip r:embed="rId2" cstate="print"/>
          <a:srcRect/>
          <a:stretch>
            <a:fillRect/>
          </a:stretch>
        </p:blipFill>
        <p:spPr bwMode="auto">
          <a:xfrm>
            <a:off x="609600" y="1905000"/>
            <a:ext cx="8122653" cy="3200400"/>
          </a:xfrm>
          <a:prstGeom prst="rect">
            <a:avLst/>
          </a:prstGeom>
          <a:noFill/>
        </p:spPr>
      </p:pic>
      <p:sp>
        <p:nvSpPr>
          <p:cNvPr id="28678" name="AutoShape 6" descr="http://library.thinkquest.org/C006669/media/Biol/img/solution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Osmotic pressure on blood cells diagram.svg">
            <a:hlinkClick r:id="rId2"/>
          </p:cNvPr>
          <p:cNvPicPr>
            <a:picLocks noChangeAspect="1" noChangeArrowheads="1"/>
          </p:cNvPicPr>
          <p:nvPr/>
        </p:nvPicPr>
        <p:blipFill>
          <a:blip r:embed="rId3" cstate="print"/>
          <a:srcRect/>
          <a:stretch>
            <a:fillRect/>
          </a:stretch>
        </p:blipFill>
        <p:spPr bwMode="auto">
          <a:xfrm>
            <a:off x="609600" y="457200"/>
            <a:ext cx="7737518" cy="4057651"/>
          </a:xfrm>
          <a:prstGeom prst="rect">
            <a:avLst/>
          </a:prstGeom>
          <a:noFill/>
        </p:spPr>
      </p:pic>
      <p:grpSp>
        <p:nvGrpSpPr>
          <p:cNvPr id="16" name="Group 15"/>
          <p:cNvGrpSpPr/>
          <p:nvPr/>
        </p:nvGrpSpPr>
        <p:grpSpPr>
          <a:xfrm>
            <a:off x="838200" y="5181600"/>
            <a:ext cx="7721858" cy="1604664"/>
            <a:chOff x="838200" y="5181600"/>
            <a:chExt cx="7721858" cy="1604664"/>
          </a:xfrm>
        </p:grpSpPr>
        <p:sp>
          <p:nvSpPr>
            <p:cNvPr id="5" name="Rectangle 4">
              <a:hlinkClick r:id="rId4"/>
            </p:cNvPr>
            <p:cNvSpPr/>
            <p:nvPr/>
          </p:nvSpPr>
          <p:spPr>
            <a:xfrm>
              <a:off x="838200" y="5181600"/>
              <a:ext cx="77218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Interactive Red Blood Cell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5" name="Group 14"/>
            <p:cNvGrpSpPr/>
            <p:nvPr/>
          </p:nvGrpSpPr>
          <p:grpSpPr>
            <a:xfrm>
              <a:off x="4114800" y="5943600"/>
              <a:ext cx="838200" cy="842664"/>
              <a:chOff x="4114800" y="5943600"/>
              <a:chExt cx="838200" cy="842664"/>
            </a:xfrm>
          </p:grpSpPr>
          <p:sp>
            <p:nvSpPr>
              <p:cNvPr id="6" name="TextBox 5"/>
              <p:cNvSpPr txBox="1"/>
              <p:nvPr/>
            </p:nvSpPr>
            <p:spPr>
              <a:xfrm>
                <a:off x="4114800" y="6324599"/>
                <a:ext cx="838200" cy="461665"/>
              </a:xfrm>
              <a:prstGeom prst="rect">
                <a:avLst/>
              </a:prstGeom>
              <a:noFill/>
            </p:spPr>
            <p:txBody>
              <a:bodyPr wrap="square" rtlCol="0">
                <a:spAutoFit/>
              </a:bodyPr>
              <a:lstStyle/>
              <a:p>
                <a:r>
                  <a:rPr lang="en-US" sz="2400" dirty="0" smtClean="0"/>
                  <a:t>Click </a:t>
                </a:r>
                <a:endParaRPr lang="en-US" sz="2400" dirty="0"/>
              </a:p>
            </p:txBody>
          </p:sp>
          <p:cxnSp>
            <p:nvCxnSpPr>
              <p:cNvPr id="8" name="Straight Arrow Connector 7"/>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0" name="Rectangle 100"/>
          <p:cNvSpPr>
            <a:spLocks noChangeArrowheads="1"/>
          </p:cNvSpPr>
          <p:nvPr/>
        </p:nvSpPr>
        <p:spPr bwMode="auto">
          <a:xfrm>
            <a:off x="228600" y="0"/>
            <a:ext cx="86868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Active Transport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Active transport is the movement of molecules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Energy is required</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as molecules must be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pumped against</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the concentration gradient.</a:t>
            </a:r>
            <a:r>
              <a:rPr lang="en-US" sz="2400" dirty="0" smtClean="0">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Proteins that work as pumps are called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 pumps</a:t>
            </a:r>
            <a:r>
              <a:rPr kumimoji="0" lang="en-US" sz="2400" b="1" i="0" strike="noStrike" cap="none" normalizeH="0" baseline="0" dirty="0" smtClean="0">
                <a:ln>
                  <a:noFill/>
                </a:ln>
                <a:effectLst/>
                <a:latin typeface="Calibri" pitchFamily="34" charset="0"/>
                <a:ea typeface="Times New Roman" pitchFamily="18" charset="0"/>
                <a:cs typeface="Arial" pitchFamily="34" charset="0"/>
              </a:rPr>
              <a:t>.</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Ex: Body cells must pump carbon dioxide out into the surrounding blood vessels to be carried to the lungs for exhale. Blood vessels are high in carbon dioxide compared to the cells, so energy is required to move the carbon dioxide across the cell membrane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grpSp>
        <p:nvGrpSpPr>
          <p:cNvPr id="30721" name="Group 1"/>
          <p:cNvGrpSpPr>
            <a:grpSpLocks/>
          </p:cNvGrpSpPr>
          <p:nvPr/>
        </p:nvGrpSpPr>
        <p:grpSpPr bwMode="auto">
          <a:xfrm>
            <a:off x="1371600" y="4648200"/>
            <a:ext cx="7543428" cy="1981200"/>
            <a:chOff x="1781" y="11013"/>
            <a:chExt cx="8747" cy="1774"/>
          </a:xfrm>
        </p:grpSpPr>
        <p:sp>
          <p:nvSpPr>
            <p:cNvPr id="30819" name="Text Box 99"/>
            <p:cNvSpPr txBox="1">
              <a:spLocks noChangeArrowheads="1"/>
            </p:cNvSpPr>
            <p:nvPr/>
          </p:nvSpPr>
          <p:spPr bwMode="auto">
            <a:xfrm>
              <a:off x="1781" y="11081"/>
              <a:ext cx="2456"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1869" y="12378"/>
              <a:ext cx="2392"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2" name="Group 2"/>
            <p:cNvGrpSpPr>
              <a:grpSpLocks/>
            </p:cNvGrpSpPr>
            <p:nvPr/>
          </p:nvGrpSpPr>
          <p:grpSpPr bwMode="auto">
            <a:xfrm>
              <a:off x="3380" y="11013"/>
              <a:ext cx="7148" cy="1774"/>
              <a:chOff x="3011" y="11751"/>
              <a:chExt cx="7864" cy="2157"/>
            </a:xfrm>
          </p:grpSpPr>
          <p:sp>
            <p:nvSpPr>
              <p:cNvPr id="30817" name="AutoShape 97"/>
              <p:cNvSpPr>
                <a:spLocks noChangeShapeType="1"/>
              </p:cNvSpPr>
              <p:nvPr/>
            </p:nvSpPr>
            <p:spPr bwMode="auto">
              <a:xfrm>
                <a:off x="6721" y="11935"/>
                <a:ext cx="60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Text Box 96"/>
              <p:cNvSpPr txBox="1">
                <a:spLocks noChangeArrowheads="1"/>
              </p:cNvSpPr>
              <p:nvPr/>
            </p:nvSpPr>
            <p:spPr bwMode="auto">
              <a:xfrm>
                <a:off x="7328" y="11751"/>
                <a:ext cx="3547" cy="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Carbon Dioxide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3" name="Group 3"/>
              <p:cNvGrpSpPr>
                <a:grpSpLocks/>
              </p:cNvGrpSpPr>
              <p:nvPr/>
            </p:nvGrpSpPr>
            <p:grpSpPr bwMode="auto">
              <a:xfrm>
                <a:off x="3011" y="11833"/>
                <a:ext cx="4142" cy="2075"/>
                <a:chOff x="3005" y="10816"/>
                <a:chExt cx="4985" cy="2811"/>
              </a:xfrm>
            </p:grpSpPr>
            <p:grpSp>
              <p:nvGrpSpPr>
                <p:cNvPr id="30732" name="Group 12"/>
                <p:cNvGrpSpPr>
                  <a:grpSpLocks/>
                </p:cNvGrpSpPr>
                <p:nvPr/>
              </p:nvGrpSpPr>
              <p:grpSpPr bwMode="auto">
                <a:xfrm>
                  <a:off x="3005" y="11747"/>
                  <a:ext cx="4985" cy="1051"/>
                  <a:chOff x="1815" y="1649"/>
                  <a:chExt cx="4984" cy="1051"/>
                </a:xfrm>
              </p:grpSpPr>
              <p:grpSp>
                <p:nvGrpSpPr>
                  <p:cNvPr id="30789" name="Group 69"/>
                  <p:cNvGrpSpPr>
                    <a:grpSpLocks/>
                  </p:cNvGrpSpPr>
                  <p:nvPr/>
                </p:nvGrpSpPr>
                <p:grpSpPr bwMode="auto">
                  <a:xfrm>
                    <a:off x="1815" y="1649"/>
                    <a:ext cx="1054" cy="1047"/>
                    <a:chOff x="1815" y="1649"/>
                    <a:chExt cx="1054" cy="1047"/>
                  </a:xfrm>
                </p:grpSpPr>
                <p:grpSp>
                  <p:nvGrpSpPr>
                    <p:cNvPr id="30803" name="Group 83"/>
                    <p:cNvGrpSpPr>
                      <a:grpSpLocks/>
                    </p:cNvGrpSpPr>
                    <p:nvPr/>
                  </p:nvGrpSpPr>
                  <p:grpSpPr bwMode="auto">
                    <a:xfrm rot="10800000">
                      <a:off x="1820" y="2244"/>
                      <a:ext cx="1049" cy="452"/>
                      <a:chOff x="1815" y="1485"/>
                      <a:chExt cx="1350" cy="660"/>
                    </a:xfrm>
                  </p:grpSpPr>
                  <p:grpSp>
                    <p:nvGrpSpPr>
                      <p:cNvPr id="30812" name="Group 92"/>
                      <p:cNvGrpSpPr>
                        <a:grpSpLocks/>
                      </p:cNvGrpSpPr>
                      <p:nvPr/>
                    </p:nvGrpSpPr>
                    <p:grpSpPr bwMode="auto">
                      <a:xfrm>
                        <a:off x="1815" y="1485"/>
                        <a:ext cx="450" cy="660"/>
                        <a:chOff x="1815" y="1485"/>
                        <a:chExt cx="450" cy="660"/>
                      </a:xfrm>
                    </p:grpSpPr>
                    <p:sp>
                      <p:nvSpPr>
                        <p:cNvPr id="30815" name="Oval 9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AutoShape 9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AutoShape 9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8" name="Group 88"/>
                      <p:cNvGrpSpPr>
                        <a:grpSpLocks/>
                      </p:cNvGrpSpPr>
                      <p:nvPr/>
                    </p:nvGrpSpPr>
                    <p:grpSpPr bwMode="auto">
                      <a:xfrm>
                        <a:off x="2265" y="1485"/>
                        <a:ext cx="450" cy="660"/>
                        <a:chOff x="1815" y="1485"/>
                        <a:chExt cx="450" cy="660"/>
                      </a:xfrm>
                    </p:grpSpPr>
                    <p:sp>
                      <p:nvSpPr>
                        <p:cNvPr id="30811" name="Oval 9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AutoShape 9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AutoShape 8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4" name="Group 84"/>
                      <p:cNvGrpSpPr>
                        <a:grpSpLocks/>
                      </p:cNvGrpSpPr>
                      <p:nvPr/>
                    </p:nvGrpSpPr>
                    <p:grpSpPr bwMode="auto">
                      <a:xfrm>
                        <a:off x="2715" y="1485"/>
                        <a:ext cx="450" cy="660"/>
                        <a:chOff x="1815" y="1485"/>
                        <a:chExt cx="450" cy="660"/>
                      </a:xfrm>
                    </p:grpSpPr>
                    <p:sp>
                      <p:nvSpPr>
                        <p:cNvPr id="30807" name="Oval 8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AutoShape 8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AutoShape 8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90" name="Group 70"/>
                    <p:cNvGrpSpPr>
                      <a:grpSpLocks/>
                    </p:cNvGrpSpPr>
                    <p:nvPr/>
                  </p:nvGrpSpPr>
                  <p:grpSpPr bwMode="auto">
                    <a:xfrm>
                      <a:off x="1815" y="1649"/>
                      <a:ext cx="1049" cy="452"/>
                      <a:chOff x="1815" y="1485"/>
                      <a:chExt cx="1350" cy="660"/>
                    </a:xfrm>
                  </p:grpSpPr>
                  <p:grpSp>
                    <p:nvGrpSpPr>
                      <p:cNvPr id="30799" name="Group 79"/>
                      <p:cNvGrpSpPr>
                        <a:grpSpLocks/>
                      </p:cNvGrpSpPr>
                      <p:nvPr/>
                    </p:nvGrpSpPr>
                    <p:grpSpPr bwMode="auto">
                      <a:xfrm>
                        <a:off x="1815" y="1485"/>
                        <a:ext cx="450" cy="660"/>
                        <a:chOff x="1815" y="1485"/>
                        <a:chExt cx="450" cy="660"/>
                      </a:xfrm>
                    </p:grpSpPr>
                    <p:sp>
                      <p:nvSpPr>
                        <p:cNvPr id="30802" name="Oval 8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AutoShape 8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AutoShape 8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5" name="Group 75"/>
                      <p:cNvGrpSpPr>
                        <a:grpSpLocks/>
                      </p:cNvGrpSpPr>
                      <p:nvPr/>
                    </p:nvGrpSpPr>
                    <p:grpSpPr bwMode="auto">
                      <a:xfrm>
                        <a:off x="2265" y="1485"/>
                        <a:ext cx="450" cy="660"/>
                        <a:chOff x="1815" y="1485"/>
                        <a:chExt cx="450" cy="660"/>
                      </a:xfrm>
                    </p:grpSpPr>
                    <p:sp>
                      <p:nvSpPr>
                        <p:cNvPr id="30798"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1" name="Group 71"/>
                      <p:cNvGrpSpPr>
                        <a:grpSpLocks/>
                      </p:cNvGrpSpPr>
                      <p:nvPr/>
                    </p:nvGrpSpPr>
                    <p:grpSpPr bwMode="auto">
                      <a:xfrm>
                        <a:off x="2715" y="1485"/>
                        <a:ext cx="450" cy="660"/>
                        <a:chOff x="1815" y="1485"/>
                        <a:chExt cx="450" cy="660"/>
                      </a:xfrm>
                    </p:grpSpPr>
                    <p:sp>
                      <p:nvSpPr>
                        <p:cNvPr id="30794"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62" name="Group 42"/>
                  <p:cNvGrpSpPr>
                    <a:grpSpLocks/>
                  </p:cNvGrpSpPr>
                  <p:nvPr/>
                </p:nvGrpSpPr>
                <p:grpSpPr bwMode="auto">
                  <a:xfrm>
                    <a:off x="3895" y="1649"/>
                    <a:ext cx="1054" cy="1047"/>
                    <a:chOff x="1815" y="1649"/>
                    <a:chExt cx="1054" cy="1047"/>
                  </a:xfrm>
                </p:grpSpPr>
                <p:grpSp>
                  <p:nvGrpSpPr>
                    <p:cNvPr id="30776" name="Group 56"/>
                    <p:cNvGrpSpPr>
                      <a:grpSpLocks/>
                    </p:cNvGrpSpPr>
                    <p:nvPr/>
                  </p:nvGrpSpPr>
                  <p:grpSpPr bwMode="auto">
                    <a:xfrm rot="10800000">
                      <a:off x="1820" y="2244"/>
                      <a:ext cx="1049" cy="452"/>
                      <a:chOff x="1815" y="1485"/>
                      <a:chExt cx="1350" cy="660"/>
                    </a:xfrm>
                  </p:grpSpPr>
                  <p:grpSp>
                    <p:nvGrpSpPr>
                      <p:cNvPr id="30785" name="Group 65"/>
                      <p:cNvGrpSpPr>
                        <a:grpSpLocks/>
                      </p:cNvGrpSpPr>
                      <p:nvPr/>
                    </p:nvGrpSpPr>
                    <p:grpSpPr bwMode="auto">
                      <a:xfrm>
                        <a:off x="1815" y="1485"/>
                        <a:ext cx="450" cy="660"/>
                        <a:chOff x="1815" y="1485"/>
                        <a:chExt cx="450" cy="660"/>
                      </a:xfrm>
                    </p:grpSpPr>
                    <p:sp>
                      <p:nvSpPr>
                        <p:cNvPr id="30788" name="Oval 6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AutoShape 6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AutoShape 6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81" name="Group 61"/>
                      <p:cNvGrpSpPr>
                        <a:grpSpLocks/>
                      </p:cNvGrpSpPr>
                      <p:nvPr/>
                    </p:nvGrpSpPr>
                    <p:grpSpPr bwMode="auto">
                      <a:xfrm>
                        <a:off x="2265" y="1485"/>
                        <a:ext cx="450" cy="660"/>
                        <a:chOff x="1815" y="1485"/>
                        <a:chExt cx="450" cy="660"/>
                      </a:xfrm>
                    </p:grpSpPr>
                    <p:sp>
                      <p:nvSpPr>
                        <p:cNvPr id="30784" name="Oval 6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AutoShape 6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AutoShape 6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77" name="Group 57"/>
                      <p:cNvGrpSpPr>
                        <a:grpSpLocks/>
                      </p:cNvGrpSpPr>
                      <p:nvPr/>
                    </p:nvGrpSpPr>
                    <p:grpSpPr bwMode="auto">
                      <a:xfrm>
                        <a:off x="2715" y="1485"/>
                        <a:ext cx="450" cy="660"/>
                        <a:chOff x="1815" y="1485"/>
                        <a:chExt cx="450" cy="660"/>
                      </a:xfrm>
                    </p:grpSpPr>
                    <p:sp>
                      <p:nvSpPr>
                        <p:cNvPr id="30780" name="Oval 6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AutoShape 5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AutoShape 5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63" name="Group 43"/>
                    <p:cNvGrpSpPr>
                      <a:grpSpLocks/>
                    </p:cNvGrpSpPr>
                    <p:nvPr/>
                  </p:nvGrpSpPr>
                  <p:grpSpPr bwMode="auto">
                    <a:xfrm>
                      <a:off x="1815" y="1649"/>
                      <a:ext cx="1049" cy="452"/>
                      <a:chOff x="1815" y="1485"/>
                      <a:chExt cx="1350" cy="660"/>
                    </a:xfrm>
                  </p:grpSpPr>
                  <p:grpSp>
                    <p:nvGrpSpPr>
                      <p:cNvPr id="30772" name="Group 52"/>
                      <p:cNvGrpSpPr>
                        <a:grpSpLocks/>
                      </p:cNvGrpSpPr>
                      <p:nvPr/>
                    </p:nvGrpSpPr>
                    <p:grpSpPr bwMode="auto">
                      <a:xfrm>
                        <a:off x="1815" y="1485"/>
                        <a:ext cx="450" cy="660"/>
                        <a:chOff x="1815" y="1485"/>
                        <a:chExt cx="450" cy="660"/>
                      </a:xfrm>
                    </p:grpSpPr>
                    <p:sp>
                      <p:nvSpPr>
                        <p:cNvPr id="30775" name="Oval 5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AutoShape 5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AutoShape 5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8" name="Group 48"/>
                      <p:cNvGrpSpPr>
                        <a:grpSpLocks/>
                      </p:cNvGrpSpPr>
                      <p:nvPr/>
                    </p:nvGrpSpPr>
                    <p:grpSpPr bwMode="auto">
                      <a:xfrm>
                        <a:off x="2265" y="1485"/>
                        <a:ext cx="450" cy="660"/>
                        <a:chOff x="1815" y="1485"/>
                        <a:chExt cx="450" cy="660"/>
                      </a:xfrm>
                    </p:grpSpPr>
                    <p:sp>
                      <p:nvSpPr>
                        <p:cNvPr id="30771"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4" name="Group 44"/>
                      <p:cNvGrpSpPr>
                        <a:grpSpLocks/>
                      </p:cNvGrpSpPr>
                      <p:nvPr/>
                    </p:nvGrpSpPr>
                    <p:grpSpPr bwMode="auto">
                      <a:xfrm>
                        <a:off x="2715" y="1485"/>
                        <a:ext cx="450" cy="660"/>
                        <a:chOff x="1815" y="1485"/>
                        <a:chExt cx="450" cy="660"/>
                      </a:xfrm>
                    </p:grpSpPr>
                    <p:sp>
                      <p:nvSpPr>
                        <p:cNvPr id="30767"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35" name="Group 15"/>
                  <p:cNvGrpSpPr>
                    <a:grpSpLocks/>
                  </p:cNvGrpSpPr>
                  <p:nvPr/>
                </p:nvGrpSpPr>
                <p:grpSpPr bwMode="auto">
                  <a:xfrm>
                    <a:off x="5745" y="1653"/>
                    <a:ext cx="1054" cy="1047"/>
                    <a:chOff x="1815" y="1649"/>
                    <a:chExt cx="1054" cy="1047"/>
                  </a:xfrm>
                </p:grpSpPr>
                <p:grpSp>
                  <p:nvGrpSpPr>
                    <p:cNvPr id="30749" name="Group 29"/>
                    <p:cNvGrpSpPr>
                      <a:grpSpLocks/>
                    </p:cNvGrpSpPr>
                    <p:nvPr/>
                  </p:nvGrpSpPr>
                  <p:grpSpPr bwMode="auto">
                    <a:xfrm rot="10800000">
                      <a:off x="1820" y="2244"/>
                      <a:ext cx="1049" cy="452"/>
                      <a:chOff x="1815" y="1485"/>
                      <a:chExt cx="1350" cy="660"/>
                    </a:xfrm>
                  </p:grpSpPr>
                  <p:grpSp>
                    <p:nvGrpSpPr>
                      <p:cNvPr id="30758" name="Group 38"/>
                      <p:cNvGrpSpPr>
                        <a:grpSpLocks/>
                      </p:cNvGrpSpPr>
                      <p:nvPr/>
                    </p:nvGrpSpPr>
                    <p:grpSpPr bwMode="auto">
                      <a:xfrm>
                        <a:off x="1815" y="1485"/>
                        <a:ext cx="450" cy="660"/>
                        <a:chOff x="1815" y="1485"/>
                        <a:chExt cx="450" cy="660"/>
                      </a:xfrm>
                    </p:grpSpPr>
                    <p:sp>
                      <p:nvSpPr>
                        <p:cNvPr id="30761" name="Oval 4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AutoShape 4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AutoShape 3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4" name="Group 34"/>
                      <p:cNvGrpSpPr>
                        <a:grpSpLocks/>
                      </p:cNvGrpSpPr>
                      <p:nvPr/>
                    </p:nvGrpSpPr>
                    <p:grpSpPr bwMode="auto">
                      <a:xfrm>
                        <a:off x="2265" y="1485"/>
                        <a:ext cx="450" cy="660"/>
                        <a:chOff x="1815" y="1485"/>
                        <a:chExt cx="450" cy="660"/>
                      </a:xfrm>
                    </p:grpSpPr>
                    <p:sp>
                      <p:nvSpPr>
                        <p:cNvPr id="30757" name="Oval 3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AutoShape 3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AutoShape 3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0" name="Group 30"/>
                      <p:cNvGrpSpPr>
                        <a:grpSpLocks/>
                      </p:cNvGrpSpPr>
                      <p:nvPr/>
                    </p:nvGrpSpPr>
                    <p:grpSpPr bwMode="auto">
                      <a:xfrm>
                        <a:off x="2715" y="1485"/>
                        <a:ext cx="450" cy="660"/>
                        <a:chOff x="1815" y="1485"/>
                        <a:chExt cx="450" cy="660"/>
                      </a:xfrm>
                    </p:grpSpPr>
                    <p:sp>
                      <p:nvSpPr>
                        <p:cNvPr id="30753" name="Oval 3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AutoShape 3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AutoShape 3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36" name="Group 16"/>
                    <p:cNvGrpSpPr>
                      <a:grpSpLocks/>
                    </p:cNvGrpSpPr>
                    <p:nvPr/>
                  </p:nvGrpSpPr>
                  <p:grpSpPr bwMode="auto">
                    <a:xfrm>
                      <a:off x="1815" y="1649"/>
                      <a:ext cx="1049" cy="452"/>
                      <a:chOff x="1815" y="1485"/>
                      <a:chExt cx="1350" cy="660"/>
                    </a:xfrm>
                  </p:grpSpPr>
                  <p:grpSp>
                    <p:nvGrpSpPr>
                      <p:cNvPr id="30745" name="Group 25"/>
                      <p:cNvGrpSpPr>
                        <a:grpSpLocks/>
                      </p:cNvGrpSpPr>
                      <p:nvPr/>
                    </p:nvGrpSpPr>
                    <p:grpSpPr bwMode="auto">
                      <a:xfrm>
                        <a:off x="1815" y="1485"/>
                        <a:ext cx="450" cy="660"/>
                        <a:chOff x="1815" y="1485"/>
                        <a:chExt cx="450" cy="660"/>
                      </a:xfrm>
                    </p:grpSpPr>
                    <p:sp>
                      <p:nvSpPr>
                        <p:cNvPr id="30748" name="Oval 2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AutoShape 2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AutoShape 2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41" name="Group 21"/>
                      <p:cNvGrpSpPr>
                        <a:grpSpLocks/>
                      </p:cNvGrpSpPr>
                      <p:nvPr/>
                    </p:nvGrpSpPr>
                    <p:grpSpPr bwMode="auto">
                      <a:xfrm>
                        <a:off x="2265" y="1485"/>
                        <a:ext cx="450" cy="660"/>
                        <a:chOff x="1815" y="1485"/>
                        <a:chExt cx="450" cy="660"/>
                      </a:xfrm>
                    </p:grpSpPr>
                    <p:sp>
                      <p:nvSpPr>
                        <p:cNvPr id="30744" name="Oval 2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AutoShape 2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AutoShape 2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37" name="Group 17"/>
                      <p:cNvGrpSpPr>
                        <a:grpSpLocks/>
                      </p:cNvGrpSpPr>
                      <p:nvPr/>
                    </p:nvGrpSpPr>
                    <p:grpSpPr bwMode="auto">
                      <a:xfrm>
                        <a:off x="2715" y="1485"/>
                        <a:ext cx="450" cy="660"/>
                        <a:chOff x="1815" y="1485"/>
                        <a:chExt cx="450" cy="660"/>
                      </a:xfrm>
                    </p:grpSpPr>
                    <p:sp>
                      <p:nvSpPr>
                        <p:cNvPr id="30740" name="Oval 2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AutoShape 1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8" name="AutoShape 1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0734" name="AutoShape 1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3" name="Oval 1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731" name="AutoShape 11"/>
                <p:cNvSpPr>
                  <a:spLocks noChangeShapeType="1"/>
                </p:cNvSpPr>
                <p:nvPr/>
              </p:nvSpPr>
              <p:spPr bwMode="auto">
                <a:xfrm flipV="1">
                  <a:off x="6585" y="11224"/>
                  <a:ext cx="0" cy="1995"/>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30" name="Oval 10"/>
                <p:cNvSpPr>
                  <a:spLocks noChangeArrowheads="1"/>
                </p:cNvSpPr>
                <p:nvPr/>
              </p:nvSpPr>
              <p:spPr bwMode="auto">
                <a:xfrm>
                  <a:off x="3604" y="10954"/>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9" name="Oval 9"/>
                <p:cNvSpPr>
                  <a:spLocks noChangeArrowheads="1"/>
                </p:cNvSpPr>
                <p:nvPr/>
              </p:nvSpPr>
              <p:spPr bwMode="auto">
                <a:xfrm>
                  <a:off x="442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8" name="Oval 8"/>
                <p:cNvSpPr>
                  <a:spLocks noChangeArrowheads="1"/>
                </p:cNvSpPr>
                <p:nvPr/>
              </p:nvSpPr>
              <p:spPr bwMode="auto">
                <a:xfrm>
                  <a:off x="5162" y="1106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7" name="Oval 7"/>
                <p:cNvSpPr>
                  <a:spLocks noChangeArrowheads="1"/>
                </p:cNvSpPr>
                <p:nvPr/>
              </p:nvSpPr>
              <p:spPr bwMode="auto">
                <a:xfrm>
                  <a:off x="5917"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6" name="Oval 6"/>
                <p:cNvSpPr>
                  <a:spLocks noChangeArrowheads="1"/>
                </p:cNvSpPr>
                <p:nvPr/>
              </p:nvSpPr>
              <p:spPr bwMode="auto">
                <a:xfrm>
                  <a:off x="691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5" name="Oval 5"/>
                <p:cNvSpPr>
                  <a:spLocks noChangeArrowheads="1"/>
                </p:cNvSpPr>
                <p:nvPr/>
              </p:nvSpPr>
              <p:spPr bwMode="auto">
                <a:xfrm>
                  <a:off x="4928" y="13207"/>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4" name="Oval 4"/>
                <p:cNvSpPr>
                  <a:spLocks noChangeArrowheads="1"/>
                </p:cNvSpPr>
                <p:nvPr/>
              </p:nvSpPr>
              <p:spPr bwMode="auto">
                <a:xfrm>
                  <a:off x="6016" y="1321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sp>
        <p:nvSpPr>
          <p:cNvPr id="30824" name="Rectangle 104"/>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0">
                                            <p:txEl>
                                              <p:pRg st="3" end="3"/>
                                            </p:txEl>
                                          </p:spTgt>
                                        </p:tgtEl>
                                        <p:attrNameLst>
                                          <p:attrName>style.visibility</p:attrName>
                                        </p:attrNameLst>
                                      </p:cBhvr>
                                      <p:to>
                                        <p:strVal val="visible"/>
                                      </p:to>
                                    </p:set>
                                    <p:animEffect transition="in" filter="fade">
                                      <p:cBhvr>
                                        <p:cTn id="7" dur="1000"/>
                                        <p:tgtEl>
                                          <p:spTgt spid="30820">
                                            <p:txEl>
                                              <p:pRg st="3" end="3"/>
                                            </p:txEl>
                                          </p:spTgt>
                                        </p:tgtEl>
                                      </p:cBhvr>
                                    </p:animEffect>
                                    <p:anim calcmode="lin" valueType="num">
                                      <p:cBhvr>
                                        <p:cTn id="8" dur="1000" fill="hold"/>
                                        <p:tgtEl>
                                          <p:spTgt spid="3082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8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820">
                                            <p:txEl>
                                              <p:pRg st="5" end="5"/>
                                            </p:txEl>
                                          </p:spTgt>
                                        </p:tgtEl>
                                        <p:attrNameLst>
                                          <p:attrName>style.visibility</p:attrName>
                                        </p:attrNameLst>
                                      </p:cBhvr>
                                      <p:to>
                                        <p:strVal val="visible"/>
                                      </p:to>
                                    </p:set>
                                    <p:animEffect transition="in" filter="fade">
                                      <p:cBhvr>
                                        <p:cTn id="14" dur="1000"/>
                                        <p:tgtEl>
                                          <p:spTgt spid="30820">
                                            <p:txEl>
                                              <p:pRg st="5" end="5"/>
                                            </p:txEl>
                                          </p:spTgt>
                                        </p:tgtEl>
                                      </p:cBhvr>
                                    </p:animEffect>
                                    <p:anim calcmode="lin" valueType="num">
                                      <p:cBhvr>
                                        <p:cTn id="15" dur="1000" fill="hold"/>
                                        <p:tgtEl>
                                          <p:spTgt spid="30820">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8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820">
                                            <p:txEl>
                                              <p:pRg st="7" end="7"/>
                                            </p:txEl>
                                          </p:spTgt>
                                        </p:tgtEl>
                                        <p:attrNameLst>
                                          <p:attrName>style.visibility</p:attrName>
                                        </p:attrNameLst>
                                      </p:cBhvr>
                                      <p:to>
                                        <p:strVal val="visible"/>
                                      </p:to>
                                    </p:set>
                                    <p:animEffect transition="in" filter="fade">
                                      <p:cBhvr>
                                        <p:cTn id="21" dur="1000"/>
                                        <p:tgtEl>
                                          <p:spTgt spid="30820">
                                            <p:txEl>
                                              <p:pRg st="7" end="7"/>
                                            </p:txEl>
                                          </p:spTgt>
                                        </p:tgtEl>
                                      </p:cBhvr>
                                    </p:animEffect>
                                    <p:anim calcmode="lin" valueType="num">
                                      <p:cBhvr>
                                        <p:cTn id="22" dur="1000" fill="hold"/>
                                        <p:tgtEl>
                                          <p:spTgt spid="30820">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08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170" name="Rectangle 5"/>
          <p:cNvSpPr>
            <a:spLocks noGrp="1" noChangeArrowheads="1"/>
          </p:cNvSpPr>
          <p:nvPr>
            <p:ph type="ctrTitle"/>
          </p:nvPr>
        </p:nvSpPr>
        <p:spPr>
          <a:xfrm>
            <a:off x="304800" y="228600"/>
            <a:ext cx="8686800" cy="1676400"/>
          </a:xfrm>
        </p:spPr>
        <p:txBody>
          <a:bodyPr>
            <a:normAutofit fontScale="90000"/>
          </a:bodyPr>
          <a:lstStyle/>
          <a:p>
            <a:pPr algn="l" eaLnBrk="1" hangingPunct="1"/>
            <a:r>
              <a:rPr lang="en-US" sz="4000" b="1" smtClean="0">
                <a:solidFill>
                  <a:srgbClr val="FF0000"/>
                </a:solidFill>
                <a:latin typeface="Times New Roman" pitchFamily="18" charset="0"/>
              </a:rPr>
              <a:t>S7L2.</a:t>
            </a:r>
            <a:r>
              <a:rPr lang="en-US" sz="4000" b="1" smtClean="0">
                <a:latin typeface="Times New Roman" pitchFamily="18" charset="0"/>
              </a:rPr>
              <a:t> Students will describe the structure and function of cells, tissues, organs, and organ systems.</a:t>
            </a:r>
            <a:r>
              <a:rPr lang="en-US" sz="4000" smtClean="0"/>
              <a:t> </a:t>
            </a:r>
          </a:p>
        </p:txBody>
      </p:sp>
      <p:sp>
        <p:nvSpPr>
          <p:cNvPr id="7171" name="Rectangle 6"/>
          <p:cNvSpPr>
            <a:spLocks noGrp="1" noChangeArrowheads="1"/>
          </p:cNvSpPr>
          <p:nvPr>
            <p:ph type="subTitle" idx="1"/>
          </p:nvPr>
        </p:nvSpPr>
        <p:spPr>
          <a:xfrm>
            <a:off x="228600" y="2057400"/>
            <a:ext cx="8686800" cy="4572000"/>
          </a:xfrm>
        </p:spPr>
        <p:txBody>
          <a:bodyPr>
            <a:normAutofit lnSpcReduction="10000"/>
          </a:bodyPr>
          <a:lstStyle/>
          <a:p>
            <a:pPr marL="609600" indent="-609600" algn="l" eaLnBrk="1" hangingPunct="1">
              <a:lnSpc>
                <a:spcPct val="80000"/>
              </a:lnSpc>
              <a:buFontTx/>
              <a:buAutoNum type="alphaUcPeriod"/>
            </a:pPr>
            <a:r>
              <a:rPr lang="en-US" smtClean="0">
                <a:latin typeface="Times New Roman" pitchFamily="18" charset="0"/>
              </a:rPr>
              <a:t>Explain that cells take in nutrients in order to grow and divide and to make needed materials.</a:t>
            </a:r>
          </a:p>
          <a:p>
            <a:pPr marL="609600" indent="-609600" algn="l" eaLnBrk="1" hangingPunct="1">
              <a:lnSpc>
                <a:spcPct val="80000"/>
              </a:lnSpc>
              <a:buFontTx/>
              <a:buAutoNum type="alphaUcPeriod"/>
            </a:pPr>
            <a:r>
              <a:rPr lang="en-US" smtClean="0">
                <a:latin typeface="Times New Roman" pitchFamily="18" charset="0"/>
              </a:rPr>
              <a:t>Relate cell structures (cell membrane, nucleus, cytoplasm, chloroplasts, mitochondria) to basic cell functions. </a:t>
            </a:r>
          </a:p>
          <a:p>
            <a:pPr marL="609600" indent="-609600" algn="l" eaLnBrk="1" hangingPunct="1">
              <a:lnSpc>
                <a:spcPct val="80000"/>
              </a:lnSpc>
              <a:buFontTx/>
              <a:buAutoNum type="alphaUcPeriod"/>
            </a:pPr>
            <a:r>
              <a:rPr lang="en-US" smtClean="0">
                <a:latin typeface="Times New Roman" pitchFamily="18" charset="0"/>
              </a:rPr>
              <a:t>Explain that cells are organized into tissues, tissues into organs, organs into systems, and systems into organisms. </a:t>
            </a:r>
          </a:p>
          <a:p>
            <a:pPr marL="609600" indent="-609600" algn="l" eaLnBrk="1" hangingPunct="1">
              <a:lnSpc>
                <a:spcPct val="80000"/>
              </a:lnSpc>
              <a:buFontTx/>
              <a:buAutoNum type="alphaUcPeriod"/>
            </a:pPr>
            <a:r>
              <a:rPr lang="en-US" smtClean="0">
                <a:latin typeface="Times New Roman" pitchFamily="18" charset="0"/>
              </a:rPr>
              <a:t>Explain that tissues, organs, and organ systems serve the needs cells have for oxygen, food, and waste removal.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goldiesroom.org/Multimedia/Bio_Images/06%20Transport/12%20Active%20Transport.gif"/>
          <p:cNvPicPr>
            <a:picLocks noChangeAspect="1" noChangeArrowheads="1" noCrop="1"/>
          </p:cNvPicPr>
          <p:nvPr/>
        </p:nvPicPr>
        <p:blipFill>
          <a:blip r:embed="rId2" cstate="print"/>
          <a:srcRect/>
          <a:stretch>
            <a:fillRect/>
          </a:stretch>
        </p:blipFill>
        <p:spPr bwMode="auto">
          <a:xfrm>
            <a:off x="2514600" y="1524000"/>
            <a:ext cx="4356100" cy="34155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stick figure.png"/>
          <p:cNvPicPr>
            <a:picLocks noChangeAspect="1" noChangeArrowheads="1"/>
          </p:cNvPicPr>
          <p:nvPr/>
        </p:nvPicPr>
        <p:blipFill>
          <a:blip r:embed="rId2" cstate="print"/>
          <a:srcRect/>
          <a:stretch>
            <a:fillRect/>
          </a:stretch>
        </p:blipFill>
        <p:spPr bwMode="auto">
          <a:xfrm>
            <a:off x="1524000" y="1371600"/>
            <a:ext cx="1152525" cy="1617579"/>
          </a:xfrm>
          <a:prstGeom prst="rect">
            <a:avLst/>
          </a:prstGeom>
          <a:noFill/>
        </p:spPr>
      </p:pic>
      <p:grpSp>
        <p:nvGrpSpPr>
          <p:cNvPr id="31746" name="Group 2"/>
          <p:cNvGrpSpPr>
            <a:grpSpLocks/>
          </p:cNvGrpSpPr>
          <p:nvPr/>
        </p:nvGrpSpPr>
        <p:grpSpPr bwMode="auto">
          <a:xfrm>
            <a:off x="381000" y="1905000"/>
            <a:ext cx="8479196" cy="3976687"/>
            <a:chOff x="1158" y="1403"/>
            <a:chExt cx="8391" cy="3300"/>
          </a:xfrm>
        </p:grpSpPr>
        <p:grpSp>
          <p:nvGrpSpPr>
            <p:cNvPr id="31750" name="Group 6"/>
            <p:cNvGrpSpPr>
              <a:grpSpLocks/>
            </p:cNvGrpSpPr>
            <p:nvPr/>
          </p:nvGrpSpPr>
          <p:grpSpPr bwMode="auto">
            <a:xfrm>
              <a:off x="3179" y="1403"/>
              <a:ext cx="5348" cy="3300"/>
              <a:chOff x="3179" y="1403"/>
              <a:chExt cx="5348" cy="3300"/>
            </a:xfrm>
          </p:grpSpPr>
          <p:sp>
            <p:nvSpPr>
              <p:cNvPr id="31755" name="AutoShape 11"/>
              <p:cNvSpPr>
                <a:spLocks noChangeShapeType="1"/>
              </p:cNvSpPr>
              <p:nvPr/>
            </p:nvSpPr>
            <p:spPr bwMode="auto">
              <a:xfrm>
                <a:off x="3797" y="1598"/>
                <a:ext cx="4063" cy="3105"/>
              </a:xfrm>
              <a:prstGeom prst="curvedConnector3">
                <a:avLst>
                  <a:gd name="adj1" fmla="val 57000"/>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4" name="Oval 10"/>
              <p:cNvSpPr>
                <a:spLocks noChangeArrowheads="1"/>
              </p:cNvSpPr>
              <p:nvPr/>
            </p:nvSpPr>
            <p:spPr bwMode="auto">
              <a:xfrm>
                <a:off x="3179" y="140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3" name="Oval 9"/>
              <p:cNvSpPr>
                <a:spLocks noChangeArrowheads="1"/>
              </p:cNvSpPr>
              <p:nvPr/>
            </p:nvSpPr>
            <p:spPr bwMode="auto">
              <a:xfrm>
                <a:off x="8178" y="416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2" name="AutoShape 8"/>
              <p:cNvSpPr>
                <a:spLocks noChangeShapeType="1"/>
              </p:cNvSpPr>
              <p:nvPr/>
            </p:nvSpPr>
            <p:spPr bwMode="auto">
              <a:xfrm>
                <a:off x="3540" y="1733"/>
                <a:ext cx="1210" cy="54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1" name="AutoShape 7"/>
              <p:cNvSpPr>
                <a:spLocks noChangeShapeType="1"/>
              </p:cNvSpPr>
              <p:nvPr/>
            </p:nvSpPr>
            <p:spPr bwMode="auto">
              <a:xfrm flipH="1" flipV="1">
                <a:off x="6980" y="3623"/>
                <a:ext cx="1198" cy="63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31747" name="Group 3"/>
            <p:cNvGrpSpPr>
              <a:grpSpLocks/>
            </p:cNvGrpSpPr>
            <p:nvPr/>
          </p:nvGrpSpPr>
          <p:grpSpPr bwMode="auto">
            <a:xfrm>
              <a:off x="1158" y="2099"/>
              <a:ext cx="8391" cy="2289"/>
              <a:chOff x="1158" y="2099"/>
              <a:chExt cx="8391" cy="2289"/>
            </a:xfrm>
          </p:grpSpPr>
          <p:sp>
            <p:nvSpPr>
              <p:cNvPr id="31749" name="Text Box 5"/>
              <p:cNvSpPr txBox="1">
                <a:spLocks noChangeArrowheads="1"/>
              </p:cNvSpPr>
              <p:nvPr/>
            </p:nvSpPr>
            <p:spPr bwMode="auto">
              <a:xfrm>
                <a:off x="1158" y="2813"/>
                <a:ext cx="2811" cy="1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NO 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Osmosis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Facilitated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Text Box 4"/>
              <p:cNvSpPr txBox="1">
                <a:spLocks noChangeArrowheads="1"/>
              </p:cNvSpPr>
              <p:nvPr/>
            </p:nvSpPr>
            <p:spPr bwMode="auto">
              <a:xfrm>
                <a:off x="6738" y="2099"/>
                <a:ext cx="2811" cy="9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Active Transport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1756" name="Rectangle 12"/>
          <p:cNvSpPr>
            <a:spLocks noChangeArrowheads="1"/>
          </p:cNvSpPr>
          <p:nvPr/>
        </p:nvSpPr>
        <p:spPr bwMode="auto">
          <a:xfrm>
            <a:off x="381000" y="152400"/>
            <a:ext cx="2209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ANALOGY: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9"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r>
            <a:br>
              <a:rPr kumimoji="0" lang="en-US" sz="9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0" descr="stick figure.png"/>
          <p:cNvPicPr>
            <a:picLocks noChangeAspect="1" noChangeArrowheads="1"/>
          </p:cNvPicPr>
          <p:nvPr/>
        </p:nvPicPr>
        <p:blipFill>
          <a:blip r:embed="rId2" cstate="print"/>
          <a:srcRect/>
          <a:stretch>
            <a:fillRect/>
          </a:stretch>
        </p:blipFill>
        <p:spPr bwMode="auto">
          <a:xfrm>
            <a:off x="7467600" y="4724400"/>
            <a:ext cx="1152525" cy="16175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io.miami.edu/~cmallery/150/memb/c8.7x17.transport.jpg"/>
          <p:cNvPicPr>
            <a:picLocks noChangeAspect="1" noChangeArrowheads="1"/>
          </p:cNvPicPr>
          <p:nvPr/>
        </p:nvPicPr>
        <p:blipFill>
          <a:blip r:embed="rId2" cstate="print"/>
          <a:srcRect/>
          <a:stretch>
            <a:fillRect/>
          </a:stretch>
        </p:blipFill>
        <p:spPr bwMode="auto">
          <a:xfrm>
            <a:off x="1066800" y="533400"/>
            <a:ext cx="7086600" cy="547600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endocytosis and exocytosis.gif"/>
          <p:cNvPicPr>
            <a:picLocks noChangeAspect="1" noChangeArrowheads="1"/>
          </p:cNvPicPr>
          <p:nvPr/>
        </p:nvPicPr>
        <p:blipFill>
          <a:blip r:embed="rId2" cstate="print"/>
          <a:srcRect/>
          <a:stretch>
            <a:fillRect/>
          </a:stretch>
        </p:blipFill>
        <p:spPr bwMode="auto">
          <a:xfrm>
            <a:off x="228600" y="2438400"/>
            <a:ext cx="5471932" cy="3543300"/>
          </a:xfrm>
          <a:prstGeom prst="rect">
            <a:avLst/>
          </a:prstGeom>
          <a:noFill/>
        </p:spPr>
      </p:pic>
      <p:sp>
        <p:nvSpPr>
          <p:cNvPr id="32769" name="Text Box 1"/>
          <p:cNvSpPr txBox="1">
            <a:spLocks noChangeArrowheads="1"/>
          </p:cNvSpPr>
          <p:nvPr/>
        </p:nvSpPr>
        <p:spPr bwMode="auto">
          <a:xfrm>
            <a:off x="5791200" y="2667000"/>
            <a:ext cx="3124200" cy="3505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Food is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into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Endo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Wastes are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out of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Exo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endParaRPr kumimoji="0" lang="en-US" sz="2400" b="0" i="0" u="none" strike="noStrike" cap="none" normalizeH="0" baseline="0" dirty="0" smtClean="0">
              <a:ln>
                <a:noFill/>
              </a:ln>
              <a:effectLst/>
              <a:latin typeface="Arial" pitchFamily="34" charset="0"/>
              <a:cs typeface="Arial" pitchFamily="34" charset="0"/>
            </a:endParaRPr>
          </a:p>
        </p:txBody>
      </p:sp>
      <p:sp>
        <p:nvSpPr>
          <p:cNvPr id="32771" name="Rectangle 3"/>
          <p:cNvSpPr>
            <a:spLocks noChangeArrowheads="1"/>
          </p:cNvSpPr>
          <p:nvPr/>
        </p:nvSpPr>
        <p:spPr bwMode="auto">
          <a:xfrm>
            <a:off x="304800" y="388204"/>
            <a:ext cx="85344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4950" marR="0" lvl="0" indent="-234950" algn="l"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Endocytosis and Exocytosis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mechanism by which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very 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(such as food and wastes) get into and out of the cell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fade">
                                      <p:cBhvr>
                                        <p:cTn id="7" dur="1000"/>
                                        <p:tgtEl>
                                          <p:spTgt spid="32769">
                                            <p:txEl>
                                              <p:pRg st="0" end="0"/>
                                            </p:txEl>
                                          </p:spTgt>
                                        </p:tgtEl>
                                      </p:cBhvr>
                                    </p:animEffect>
                                    <p:anim calcmode="lin" valueType="num">
                                      <p:cBhvr>
                                        <p:cTn id="8"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769">
                                            <p:txEl>
                                              <p:pRg st="3" end="3"/>
                                            </p:txEl>
                                          </p:spTgt>
                                        </p:tgtEl>
                                        <p:attrNameLst>
                                          <p:attrName>style.visibility</p:attrName>
                                        </p:attrNameLst>
                                      </p:cBhvr>
                                      <p:to>
                                        <p:strVal val="visible"/>
                                      </p:to>
                                    </p:set>
                                    <p:animEffect transition="in" filter="fade">
                                      <p:cBhvr>
                                        <p:cTn id="14" dur="1000"/>
                                        <p:tgtEl>
                                          <p:spTgt spid="32769">
                                            <p:txEl>
                                              <p:pRg st="3" end="3"/>
                                            </p:txEl>
                                          </p:spTgt>
                                        </p:tgtEl>
                                      </p:cBhvr>
                                    </p:animEffect>
                                    <p:anim calcmode="lin" valueType="num">
                                      <p:cBhvr>
                                        <p:cTn id="15" dur="10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27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hlinkClick r:id="rId2"/>
          </p:cNvPr>
          <p:cNvPicPr>
            <a:picLocks noChangeAspect="1" noChangeArrowheads="1"/>
          </p:cNvPicPr>
          <p:nvPr/>
        </p:nvPicPr>
        <p:blipFill>
          <a:blip r:embed="rId3" cstate="print"/>
          <a:srcRect/>
          <a:stretch>
            <a:fillRect/>
          </a:stretch>
        </p:blipFill>
        <p:spPr bwMode="auto">
          <a:xfrm>
            <a:off x="857250" y="771525"/>
            <a:ext cx="7429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4800" y="6096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9113" marR="0" lvl="0" indent="-519113"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Ex: White Blood Cells, which are part of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immune system</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surround and engulf bacteria by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endocytosis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cs typeface="Arial" pitchFamily="34" charset="0"/>
            </a:endParaRPr>
          </a:p>
        </p:txBody>
      </p:sp>
      <p:pic>
        <p:nvPicPr>
          <p:cNvPr id="33793" name="Picture 0" descr="phagocytefunction.gif"/>
          <p:cNvPicPr>
            <a:picLocks noChangeAspect="1" noChangeArrowheads="1"/>
          </p:cNvPicPr>
          <p:nvPr/>
        </p:nvPicPr>
        <p:blipFill>
          <a:blip r:embed="rId2" cstate="print">
            <a:clrChange>
              <a:clrFrom>
                <a:srgbClr val="CC0033"/>
              </a:clrFrom>
              <a:clrTo>
                <a:srgbClr val="CC0033">
                  <a:alpha val="0"/>
                </a:srgbClr>
              </a:clrTo>
            </a:clrChange>
          </a:blip>
          <a:srcRect/>
          <a:stretch>
            <a:fillRect/>
          </a:stretch>
        </p:blipFill>
        <p:spPr bwMode="auto">
          <a:xfrm>
            <a:off x="2362200" y="2133600"/>
            <a:ext cx="4138895" cy="3835679"/>
          </a:xfrm>
          <a:prstGeom prst="rect">
            <a:avLst/>
          </a:prstGeom>
          <a:noFill/>
        </p:spPr>
      </p:pic>
      <p:sp>
        <p:nvSpPr>
          <p:cNvPr id="33795"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81000"/>
            <a:ext cx="7010400" cy="550863"/>
          </a:xfrm>
        </p:spPr>
        <p:txBody>
          <a:bodyPr>
            <a:normAutofit fontScale="90000"/>
          </a:bodyPr>
          <a:lstStyle/>
          <a:p>
            <a:pPr eaLnBrk="1" hangingPunct="1"/>
            <a:r>
              <a:rPr lang="en-US" sz="4000" smtClean="0"/>
              <a:t>Types of Active Transport</a:t>
            </a:r>
          </a:p>
        </p:txBody>
      </p:sp>
      <p:sp>
        <p:nvSpPr>
          <p:cNvPr id="47107" name="Rectangle 3"/>
          <p:cNvSpPr>
            <a:spLocks noGrp="1" noChangeArrowheads="1"/>
          </p:cNvSpPr>
          <p:nvPr>
            <p:ph type="body" sz="half" idx="1"/>
          </p:nvPr>
        </p:nvSpPr>
        <p:spPr>
          <a:xfrm>
            <a:off x="152400" y="1509713"/>
            <a:ext cx="5486400" cy="5348287"/>
          </a:xfrm>
          <a:ln>
            <a:solidFill>
              <a:schemeClr val="tx1"/>
            </a:solidFill>
          </a:ln>
        </p:spPr>
        <p:txBody>
          <a:bodyPr/>
          <a:lstStyle/>
          <a:p>
            <a:pPr marL="304800" indent="-304800" eaLnBrk="1" hangingPunct="1">
              <a:lnSpc>
                <a:spcPct val="90000"/>
              </a:lnSpc>
              <a:buFontTx/>
              <a:buNone/>
            </a:pPr>
            <a:r>
              <a:rPr lang="en-US" smtClean="0"/>
              <a:t>3. </a:t>
            </a:r>
            <a:r>
              <a:rPr lang="en-US" b="1" smtClean="0">
                <a:solidFill>
                  <a:srgbClr val="FFF597"/>
                </a:solidFill>
              </a:rPr>
              <a:t>Exocytosis</a:t>
            </a:r>
            <a:r>
              <a:rPr lang="en-US" smtClean="0">
                <a:solidFill>
                  <a:srgbClr val="FFF597"/>
                </a:solidFill>
              </a:rPr>
              <a:t>:</a:t>
            </a:r>
            <a:r>
              <a:rPr lang="en-US" smtClean="0"/>
              <a:t> </a:t>
            </a:r>
            <a:r>
              <a:rPr lang="en-US" sz="3600" smtClean="0"/>
              <a:t>Forces material out of cell</a:t>
            </a:r>
            <a:r>
              <a:rPr lang="en-US" smtClean="0"/>
              <a:t> in bulk</a:t>
            </a:r>
          </a:p>
          <a:p>
            <a:pPr marL="762000" lvl="1" indent="-304800" eaLnBrk="1" hangingPunct="1">
              <a:lnSpc>
                <a:spcPct val="90000"/>
              </a:lnSpc>
              <a:buFontTx/>
              <a:buChar char="•"/>
            </a:pPr>
            <a:r>
              <a:rPr lang="en-US" smtClean="0"/>
              <a:t>membrane surrounding the material fuses with cell membrane</a:t>
            </a:r>
            <a:endParaRPr lang="en-US" sz="3200" smtClean="0"/>
          </a:p>
          <a:p>
            <a:pPr marL="762000" lvl="1" indent="-304800" eaLnBrk="1" hangingPunct="1">
              <a:lnSpc>
                <a:spcPct val="90000"/>
              </a:lnSpc>
              <a:buFontTx/>
              <a:buChar char="•"/>
            </a:pPr>
            <a:r>
              <a:rPr lang="en-US" sz="3200" smtClean="0"/>
              <a:t>Cell changes shape – requires energy</a:t>
            </a:r>
          </a:p>
          <a:p>
            <a:pPr marL="762000" lvl="1" indent="-304800" eaLnBrk="1" hangingPunct="1">
              <a:lnSpc>
                <a:spcPct val="90000"/>
              </a:lnSpc>
              <a:buFontTx/>
              <a:buChar char="•"/>
            </a:pPr>
            <a:r>
              <a:rPr lang="en-US" sz="3200" smtClean="0"/>
              <a:t>EX:  Hormones or wastes released from cell</a:t>
            </a:r>
          </a:p>
        </p:txBody>
      </p:sp>
      <p:pic>
        <p:nvPicPr>
          <p:cNvPr id="22532" name="Picture 5" descr="exocytosis 2"/>
          <p:cNvPicPr>
            <a:picLocks noGrp="1" noChangeAspect="1" noChangeArrowheads="1" noCrop="1"/>
          </p:cNvPicPr>
          <p:nvPr>
            <p:ph type="clipArt" sz="half" idx="2"/>
          </p:nvPr>
        </p:nvPicPr>
        <p:blipFill>
          <a:blip r:embed="rId3" cstate="print"/>
          <a:srcRect/>
          <a:stretch>
            <a:fillRect/>
          </a:stretch>
        </p:blipFill>
        <p:spPr>
          <a:xfrm>
            <a:off x="6096000" y="2819400"/>
            <a:ext cx="2476500" cy="2476500"/>
          </a:xfrm>
          <a:noFill/>
        </p:spPr>
      </p:pic>
      <p:sp>
        <p:nvSpPr>
          <p:cNvPr id="22533" name="Text Box 6"/>
          <p:cNvSpPr txBox="1">
            <a:spLocks noChangeArrowheads="1"/>
          </p:cNvSpPr>
          <p:nvPr/>
        </p:nvSpPr>
        <p:spPr bwMode="auto">
          <a:xfrm>
            <a:off x="6400800" y="1524000"/>
            <a:ext cx="2057400" cy="1006475"/>
          </a:xfrm>
          <a:prstGeom prst="rect">
            <a:avLst/>
          </a:prstGeom>
          <a:noFill/>
          <a:ln w="9525">
            <a:noFill/>
            <a:miter lim="800000"/>
            <a:headEnd/>
            <a:tailEnd/>
          </a:ln>
        </p:spPr>
        <p:txBody>
          <a:bodyPr>
            <a:spAutoFit/>
          </a:bodyPr>
          <a:lstStyle/>
          <a:p>
            <a:pPr algn="ctr">
              <a:spcBef>
                <a:spcPct val="50000"/>
              </a:spcBef>
            </a:pPr>
            <a:r>
              <a:rPr lang="en-US" sz="2000">
                <a:hlinkClick r:id="rId4"/>
              </a:rPr>
              <a:t>Endocytosis &amp; Exocytosis </a:t>
            </a:r>
            <a:r>
              <a:rPr lang="en-US" sz="2000"/>
              <a:t>animations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57200"/>
            <a:ext cx="650800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Osmosis—Elodea Leaf</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8914" name="Picture 2">
            <a:hlinkClick r:id="rId2"/>
          </p:cNvPr>
          <p:cNvPicPr>
            <a:picLocks noChangeAspect="1" noChangeArrowheads="1"/>
          </p:cNvPicPr>
          <p:nvPr/>
        </p:nvPicPr>
        <p:blipFill>
          <a:blip r:embed="rId3" cstate="print"/>
          <a:srcRect/>
          <a:stretch>
            <a:fillRect/>
          </a:stretch>
        </p:blipFill>
        <p:spPr bwMode="auto">
          <a:xfrm>
            <a:off x="762000" y="1447800"/>
            <a:ext cx="75152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b="1" dirty="0" smtClean="0"/>
              <a:t>Effects of Osmosis on Life</a:t>
            </a:r>
            <a:br>
              <a:rPr lang="en-US" sz="4000" b="1" dirty="0" smtClean="0"/>
            </a:br>
            <a:endParaRPr lang="en-US" sz="4000" b="1" dirty="0" smtClean="0"/>
          </a:p>
        </p:txBody>
      </p:sp>
      <p:sp>
        <p:nvSpPr>
          <p:cNvPr id="23555" name="Rectangle 3"/>
          <p:cNvSpPr>
            <a:spLocks noGrp="1" noChangeArrowheads="1"/>
          </p:cNvSpPr>
          <p:nvPr>
            <p:ph type="body" idx="1"/>
          </p:nvPr>
        </p:nvSpPr>
        <p:spPr>
          <a:xfrm>
            <a:off x="228600" y="1143001"/>
            <a:ext cx="8763000" cy="3886200"/>
          </a:xfrm>
        </p:spPr>
        <p:txBody>
          <a:bodyPr/>
          <a:lstStyle/>
          <a:p>
            <a:pPr eaLnBrk="1" hangingPunct="1"/>
            <a:r>
              <a:rPr lang="en-US" dirty="0" smtClean="0">
                <a:solidFill>
                  <a:srgbClr val="FFF597"/>
                </a:solidFill>
              </a:rPr>
              <a:t>Osmosis</a:t>
            </a:r>
            <a:r>
              <a:rPr lang="en-US" dirty="0" smtClean="0"/>
              <a:t>- diffusion of water through a selectively permeable membrane</a:t>
            </a:r>
          </a:p>
          <a:p>
            <a:pPr eaLnBrk="1" hangingPunct="1">
              <a:buNone/>
            </a:pPr>
            <a:endParaRPr lang="en-US" sz="1000" dirty="0" smtClean="0"/>
          </a:p>
          <a:p>
            <a:pPr eaLnBrk="1" hangingPunct="1"/>
            <a:r>
              <a:rPr lang="en-US" b="1" dirty="0" smtClean="0"/>
              <a:t>Water is so small and there is so much of it the cell can’t control it’s movement through the cell membrane.</a:t>
            </a:r>
          </a:p>
          <a:p>
            <a:pPr eaLnBrk="1" hangingPunct="1">
              <a:buFontTx/>
              <a:buNone/>
            </a:pPr>
            <a:endParaRPr lang="en-US" b="1" dirty="0" smtClean="0"/>
          </a:p>
        </p:txBody>
      </p:sp>
      <p:pic>
        <p:nvPicPr>
          <p:cNvPr id="4" name="Picture 2">
            <a:hlinkClick r:id="rId3"/>
          </p:cNvPr>
          <p:cNvPicPr>
            <a:picLocks noChangeAspect="1" noChangeArrowheads="1"/>
          </p:cNvPicPr>
          <p:nvPr/>
        </p:nvPicPr>
        <p:blipFill>
          <a:blip r:embed="rId4" cstate="print"/>
          <a:srcRect/>
          <a:stretch>
            <a:fillRect/>
          </a:stretch>
        </p:blipFill>
        <p:spPr bwMode="auto">
          <a:xfrm>
            <a:off x="3810000" y="3695168"/>
            <a:ext cx="4588875" cy="295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152400"/>
            <a:ext cx="5118100" cy="617538"/>
          </a:xfrm>
        </p:spPr>
        <p:txBody>
          <a:bodyPr>
            <a:normAutofit fontScale="90000"/>
          </a:bodyPr>
          <a:lstStyle/>
          <a:p>
            <a:pPr eaLnBrk="1" hangingPunct="1"/>
            <a:r>
              <a:rPr lang="en-US" sz="4000" smtClean="0"/>
              <a:t>Hypotonic Solution</a:t>
            </a:r>
          </a:p>
        </p:txBody>
      </p:sp>
      <p:pic>
        <p:nvPicPr>
          <p:cNvPr id="24579" name="Picture 4" descr="hypotonic"/>
          <p:cNvPicPr>
            <a:picLocks noChangeAspect="1" noChangeArrowheads="1"/>
          </p:cNvPicPr>
          <p:nvPr/>
        </p:nvPicPr>
        <p:blipFill>
          <a:blip r:embed="rId3" cstate="print"/>
          <a:srcRect/>
          <a:stretch>
            <a:fillRect/>
          </a:stretch>
        </p:blipFill>
        <p:spPr bwMode="auto">
          <a:xfrm>
            <a:off x="255588" y="2635250"/>
            <a:ext cx="2743200" cy="2320925"/>
          </a:xfrm>
          <a:prstGeom prst="rect">
            <a:avLst/>
          </a:prstGeom>
          <a:noFill/>
          <a:ln w="9525">
            <a:noFill/>
            <a:miter lim="800000"/>
            <a:headEnd/>
            <a:tailEnd/>
          </a:ln>
        </p:spPr>
      </p:pic>
      <p:sp>
        <p:nvSpPr>
          <p:cNvPr id="48133" name="Text Box 5"/>
          <p:cNvSpPr txBox="1">
            <a:spLocks noChangeArrowheads="1"/>
          </p:cNvSpPr>
          <p:nvPr/>
        </p:nvSpPr>
        <p:spPr bwMode="auto">
          <a:xfrm>
            <a:off x="166688" y="992188"/>
            <a:ext cx="8766175" cy="1382712"/>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Hypotonic</a:t>
            </a:r>
            <a:r>
              <a:rPr lang="en-US" sz="2800"/>
              <a:t>:  The solution has a lower concentration of solutes and a higher concentration of water than inside the cell. </a:t>
            </a:r>
            <a:r>
              <a:rPr lang="en-US" sz="2800" b="1">
                <a:solidFill>
                  <a:schemeClr val="hlink"/>
                </a:solidFill>
              </a:rPr>
              <a:t>(Low solute; High water)</a:t>
            </a:r>
          </a:p>
        </p:txBody>
      </p:sp>
      <p:sp>
        <p:nvSpPr>
          <p:cNvPr id="48134" name="Text Box 6"/>
          <p:cNvSpPr txBox="1">
            <a:spLocks noChangeArrowheads="1"/>
          </p:cNvSpPr>
          <p:nvPr/>
        </p:nvSpPr>
        <p:spPr bwMode="auto">
          <a:xfrm>
            <a:off x="188913" y="5564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from the solution to inside the cell): Cell Swells and bursts open </a:t>
            </a:r>
            <a:r>
              <a:rPr lang="en-US" sz="2800">
                <a:solidFill>
                  <a:srgbClr val="FFF597"/>
                </a:solidFill>
              </a:rPr>
              <a:t>(</a:t>
            </a:r>
            <a:r>
              <a:rPr lang="en-US" sz="2800" i="1">
                <a:solidFill>
                  <a:srgbClr val="FFF597"/>
                </a:solidFill>
              </a:rPr>
              <a:t>cytolysis</a:t>
            </a:r>
            <a:r>
              <a:rPr lang="en-US" sz="2800">
                <a:solidFill>
                  <a:srgbClr val="FFF597"/>
                </a:solidFill>
              </a:rPr>
              <a:t>)!</a:t>
            </a:r>
          </a:p>
        </p:txBody>
      </p:sp>
      <p:pic>
        <p:nvPicPr>
          <p:cNvPr id="48135" name="Picture 7" descr="rbc"/>
          <p:cNvPicPr>
            <a:picLocks noChangeAspect="1" noChangeArrowheads="1" noCrop="1"/>
          </p:cNvPicPr>
          <p:nvPr/>
        </p:nvPicPr>
        <p:blipFill>
          <a:blip r:embed="rId4" cstate="print"/>
          <a:srcRect/>
          <a:stretch>
            <a:fillRect/>
          </a:stretch>
        </p:blipFill>
        <p:spPr bwMode="auto">
          <a:xfrm>
            <a:off x="3176588" y="2814638"/>
            <a:ext cx="2743200" cy="1828800"/>
          </a:xfrm>
          <a:prstGeom prst="rect">
            <a:avLst/>
          </a:prstGeom>
          <a:noFill/>
          <a:ln w="9525">
            <a:noFill/>
            <a:miter lim="800000"/>
            <a:headEnd/>
            <a:tailEnd/>
          </a:ln>
        </p:spPr>
      </p:pic>
      <p:pic>
        <p:nvPicPr>
          <p:cNvPr id="48136" name="Picture 8" descr="RBC in hypotonic"/>
          <p:cNvPicPr>
            <a:picLocks noChangeAspect="1" noChangeArrowheads="1"/>
          </p:cNvPicPr>
          <p:nvPr/>
        </p:nvPicPr>
        <p:blipFill>
          <a:blip r:embed="rId5" cstate="print"/>
          <a:srcRect/>
          <a:stretch>
            <a:fillRect/>
          </a:stretch>
        </p:blipFill>
        <p:spPr bwMode="auto">
          <a:xfrm>
            <a:off x="6170613" y="2840038"/>
            <a:ext cx="2660650" cy="1773237"/>
          </a:xfrm>
          <a:prstGeom prst="rect">
            <a:avLst/>
          </a:prstGeom>
          <a:noFill/>
          <a:ln w="9525">
            <a:noFill/>
            <a:miter lim="800000"/>
            <a:headEnd/>
            <a:tailEnd/>
          </a:ln>
        </p:spPr>
      </p:pic>
      <p:sp>
        <p:nvSpPr>
          <p:cNvPr id="24584" name="Rectangle 9"/>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6"/>
              </a:rPr>
              <a:t>Osmosis</a:t>
            </a:r>
            <a:r>
              <a:rPr lang="en-US" sz="1400"/>
              <a:t> Animations for isotonic, hypertonic, and hypotonic solutions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8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P spid="4813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52400"/>
            <a:ext cx="8153400" cy="1108075"/>
          </a:xfrm>
          <a:prstGeom prst="rect">
            <a:avLst/>
          </a:prstGeom>
          <a:noFill/>
          <a:ln w="9525">
            <a:noFill/>
            <a:miter lim="800000"/>
            <a:headEnd/>
            <a:tailEnd/>
          </a:ln>
        </p:spPr>
        <p:txBody>
          <a:bodyPr>
            <a:spAutoFit/>
          </a:bodyPr>
          <a:lstStyle/>
          <a:p>
            <a:pPr algn="ctr"/>
            <a:r>
              <a:rPr lang="en-US" sz="6600" b="1">
                <a:latin typeface="Times New Roman" pitchFamily="18" charset="0"/>
                <a:cs typeface="Times New Roman" pitchFamily="18" charset="0"/>
              </a:rPr>
              <a:t>Terms to Know</a:t>
            </a:r>
          </a:p>
        </p:txBody>
      </p:sp>
      <p:sp>
        <p:nvSpPr>
          <p:cNvPr id="9219" name="TextBox 2"/>
          <p:cNvSpPr txBox="1">
            <a:spLocks noChangeArrowheads="1"/>
          </p:cNvSpPr>
          <p:nvPr/>
        </p:nvSpPr>
        <p:spPr bwMode="auto">
          <a:xfrm>
            <a:off x="228600" y="1371600"/>
            <a:ext cx="8763000" cy="5016500"/>
          </a:xfrm>
          <a:prstGeom prst="rect">
            <a:avLst/>
          </a:prstGeom>
          <a:noFill/>
          <a:ln w="9525">
            <a:noFill/>
            <a:miter lim="800000"/>
            <a:headEnd/>
            <a:tailEnd/>
          </a:ln>
        </p:spPr>
        <p:txBody>
          <a:bodyPr>
            <a:spAutoFit/>
          </a:bodyPr>
          <a:lstStyle/>
          <a:p>
            <a:r>
              <a:rPr lang="en-US" sz="3200" u="sng">
                <a:latin typeface="Times New Roman" pitchFamily="18" charset="0"/>
                <a:cs typeface="Times New Roman" pitchFamily="18" charset="0"/>
              </a:rPr>
              <a:t>Concentration</a:t>
            </a:r>
            <a:r>
              <a:rPr lang="en-US" sz="3200">
                <a:latin typeface="Times New Roman" pitchFamily="18" charset="0"/>
                <a:cs typeface="Times New Roman" pitchFamily="18" charset="0"/>
              </a:rPr>
              <a:t> – the amount of solute in a solution.</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Solute</a:t>
            </a:r>
            <a:r>
              <a:rPr lang="en-US" sz="3200">
                <a:latin typeface="Times New Roman" pitchFamily="18" charset="0"/>
                <a:cs typeface="Times New Roman" pitchFamily="18" charset="0"/>
              </a:rPr>
              <a:t> – the dissolved substance in a solution.</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Solution</a:t>
            </a:r>
            <a:r>
              <a:rPr lang="en-US" sz="3200">
                <a:latin typeface="Times New Roman" pitchFamily="18" charset="0"/>
                <a:cs typeface="Times New Roman" pitchFamily="18" charset="0"/>
              </a:rPr>
              <a:t> – a mixture in which two or more substances are mixed evenly.</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Concentration gradient</a:t>
            </a:r>
            <a:r>
              <a:rPr lang="en-US" sz="3200">
                <a:latin typeface="Times New Roman" pitchFamily="18" charset="0"/>
                <a:cs typeface="Times New Roman" pitchFamily="18" charset="0"/>
              </a:rPr>
              <a:t> - the gradual difference in the concentration of solutes in a solution between two regions.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47800" y="152400"/>
            <a:ext cx="5118100" cy="617538"/>
          </a:xfrm>
        </p:spPr>
        <p:txBody>
          <a:bodyPr>
            <a:normAutofit fontScale="90000"/>
          </a:bodyPr>
          <a:lstStyle/>
          <a:p>
            <a:pPr eaLnBrk="1" hangingPunct="1"/>
            <a:r>
              <a:rPr lang="en-US" sz="4000" smtClean="0"/>
              <a:t>Hypertonic Solution</a:t>
            </a:r>
          </a:p>
        </p:txBody>
      </p:sp>
      <p:sp>
        <p:nvSpPr>
          <p:cNvPr id="43012" name="Text Box 4"/>
          <p:cNvSpPr txBox="1">
            <a:spLocks noChangeArrowheads="1"/>
          </p:cNvSpPr>
          <p:nvPr/>
        </p:nvSpPr>
        <p:spPr bwMode="auto">
          <a:xfrm>
            <a:off x="166688" y="992188"/>
            <a:ext cx="8766175" cy="1382712"/>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Hypertonic</a:t>
            </a:r>
            <a:r>
              <a:rPr lang="en-US" sz="2800">
                <a:solidFill>
                  <a:srgbClr val="FFF597"/>
                </a:solidFill>
              </a:rPr>
              <a:t>:</a:t>
            </a:r>
            <a:r>
              <a:rPr lang="en-US" sz="2800"/>
              <a:t>  The solution has a higher concentration of solutes and a lower concentration of water than inside the cell</a:t>
            </a:r>
            <a:r>
              <a:rPr lang="en-US" sz="2800">
                <a:solidFill>
                  <a:schemeClr val="tx2"/>
                </a:solidFill>
              </a:rPr>
              <a:t>. </a:t>
            </a:r>
            <a:r>
              <a:rPr lang="en-US" sz="2800" b="1">
                <a:solidFill>
                  <a:schemeClr val="hlink"/>
                </a:solidFill>
              </a:rPr>
              <a:t>(High solute; Low water)</a:t>
            </a:r>
          </a:p>
        </p:txBody>
      </p:sp>
      <p:sp>
        <p:nvSpPr>
          <p:cNvPr id="43013" name="Text Box 5"/>
          <p:cNvSpPr txBox="1">
            <a:spLocks noChangeArrowheads="1"/>
          </p:cNvSpPr>
          <p:nvPr/>
        </p:nvSpPr>
        <p:spPr bwMode="auto">
          <a:xfrm>
            <a:off x="188913" y="5564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from inside the cell  into the solution:   Cell shrinks </a:t>
            </a:r>
            <a:r>
              <a:rPr lang="en-US" sz="2800">
                <a:solidFill>
                  <a:srgbClr val="FFF597"/>
                </a:solidFill>
              </a:rPr>
              <a:t>(</a:t>
            </a:r>
            <a:r>
              <a:rPr lang="en-US" sz="2800" i="1">
                <a:solidFill>
                  <a:srgbClr val="FFF597"/>
                </a:solidFill>
              </a:rPr>
              <a:t>Plasmolysis</a:t>
            </a:r>
            <a:r>
              <a:rPr lang="en-US" sz="2800">
                <a:solidFill>
                  <a:srgbClr val="FFF597"/>
                </a:solidFill>
              </a:rPr>
              <a:t>)!</a:t>
            </a:r>
          </a:p>
        </p:txBody>
      </p:sp>
      <p:pic>
        <p:nvPicPr>
          <p:cNvPr id="25605" name="Picture 6" descr="hypertonic"/>
          <p:cNvPicPr>
            <a:picLocks noChangeAspect="1" noChangeArrowheads="1"/>
          </p:cNvPicPr>
          <p:nvPr/>
        </p:nvPicPr>
        <p:blipFill>
          <a:blip r:embed="rId3" cstate="print"/>
          <a:srcRect/>
          <a:stretch>
            <a:fillRect/>
          </a:stretch>
        </p:blipFill>
        <p:spPr bwMode="auto">
          <a:xfrm>
            <a:off x="0" y="2514600"/>
            <a:ext cx="3429000" cy="2900363"/>
          </a:xfrm>
          <a:prstGeom prst="rect">
            <a:avLst/>
          </a:prstGeom>
          <a:noFill/>
          <a:ln w="9525">
            <a:noFill/>
            <a:miter lim="800000"/>
            <a:headEnd/>
            <a:tailEnd/>
          </a:ln>
        </p:spPr>
      </p:pic>
      <p:pic>
        <p:nvPicPr>
          <p:cNvPr id="43015" name="Picture 7" descr="RBC in hypertonic"/>
          <p:cNvPicPr>
            <a:picLocks noChangeAspect="1" noChangeArrowheads="1"/>
          </p:cNvPicPr>
          <p:nvPr/>
        </p:nvPicPr>
        <p:blipFill>
          <a:blip r:embed="rId4" cstate="print"/>
          <a:srcRect l="31200" t="19800"/>
          <a:stretch>
            <a:fillRect/>
          </a:stretch>
        </p:blipFill>
        <p:spPr bwMode="auto">
          <a:xfrm>
            <a:off x="7300913" y="3124200"/>
            <a:ext cx="1843087" cy="1430338"/>
          </a:xfrm>
          <a:prstGeom prst="rect">
            <a:avLst/>
          </a:prstGeom>
          <a:noFill/>
          <a:ln w="9525">
            <a:noFill/>
            <a:miter lim="800000"/>
            <a:headEnd/>
            <a:tailEnd/>
          </a:ln>
        </p:spPr>
      </p:pic>
      <p:sp>
        <p:nvSpPr>
          <p:cNvPr id="25607" name="Rectangle 8"/>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5"/>
              </a:rPr>
              <a:t>Osmosis</a:t>
            </a:r>
            <a:r>
              <a:rPr lang="en-US" sz="1400"/>
              <a:t> Animations for isotonic, hypertonic, and hypotonic solutions</a:t>
            </a:r>
          </a:p>
        </p:txBody>
      </p:sp>
      <p:sp>
        <p:nvSpPr>
          <p:cNvPr id="25608" name="Line 9"/>
          <p:cNvSpPr>
            <a:spLocks noChangeShapeType="1"/>
          </p:cNvSpPr>
          <p:nvPr/>
        </p:nvSpPr>
        <p:spPr bwMode="auto">
          <a:xfrm flipH="1" flipV="1">
            <a:off x="7924800" y="4191000"/>
            <a:ext cx="304800" cy="533400"/>
          </a:xfrm>
          <a:prstGeom prst="line">
            <a:avLst/>
          </a:prstGeom>
          <a:noFill/>
          <a:ln w="28575">
            <a:solidFill>
              <a:schemeClr val="tx1"/>
            </a:solidFill>
            <a:round/>
            <a:headEnd/>
            <a:tailEnd type="triangle" w="med" len="med"/>
          </a:ln>
        </p:spPr>
        <p:txBody>
          <a:bodyPr/>
          <a:lstStyle/>
          <a:p>
            <a:endParaRPr lang="en-US"/>
          </a:p>
        </p:txBody>
      </p:sp>
      <p:pic>
        <p:nvPicPr>
          <p:cNvPr id="25609" name="Picture 10" descr="turgor"/>
          <p:cNvPicPr>
            <a:picLocks noChangeAspect="1" noChangeArrowheads="1"/>
          </p:cNvPicPr>
          <p:nvPr/>
        </p:nvPicPr>
        <p:blipFill>
          <a:blip r:embed="rId6" cstate="print"/>
          <a:srcRect/>
          <a:stretch>
            <a:fillRect/>
          </a:stretch>
        </p:blipFill>
        <p:spPr bwMode="auto">
          <a:xfrm>
            <a:off x="3505200" y="2514600"/>
            <a:ext cx="3733800" cy="2911475"/>
          </a:xfrm>
          <a:prstGeom prst="rect">
            <a:avLst/>
          </a:prstGeom>
          <a:noFill/>
          <a:ln w="9525">
            <a:noFill/>
            <a:miter lim="800000"/>
            <a:headEnd/>
            <a:tailEnd/>
          </a:ln>
        </p:spPr>
      </p:pic>
      <p:sp>
        <p:nvSpPr>
          <p:cNvPr id="25610" name="Line 11"/>
          <p:cNvSpPr>
            <a:spLocks noChangeShapeType="1"/>
          </p:cNvSpPr>
          <p:nvPr/>
        </p:nvSpPr>
        <p:spPr bwMode="auto">
          <a:xfrm flipH="1" flipV="1">
            <a:off x="6705600" y="4572000"/>
            <a:ext cx="914400" cy="381000"/>
          </a:xfrm>
          <a:prstGeom prst="line">
            <a:avLst/>
          </a:prstGeom>
          <a:noFill/>
          <a:ln w="28575">
            <a:solidFill>
              <a:schemeClr val="tx1"/>
            </a:solidFill>
            <a:round/>
            <a:headEnd/>
            <a:tailEnd type="triangle" w="med" len="med"/>
          </a:ln>
        </p:spPr>
        <p:txBody>
          <a:bodyPr/>
          <a:lstStyle/>
          <a:p>
            <a:endParaRPr lang="en-US"/>
          </a:p>
        </p:txBody>
      </p:sp>
      <p:sp>
        <p:nvSpPr>
          <p:cNvPr id="25611" name="Text Box 12"/>
          <p:cNvSpPr txBox="1">
            <a:spLocks noChangeArrowheads="1"/>
          </p:cNvSpPr>
          <p:nvPr/>
        </p:nvSpPr>
        <p:spPr bwMode="auto">
          <a:xfrm>
            <a:off x="7772400" y="4800600"/>
            <a:ext cx="1371600" cy="519113"/>
          </a:xfrm>
          <a:prstGeom prst="rect">
            <a:avLst/>
          </a:prstGeom>
          <a:noFill/>
          <a:ln w="9525">
            <a:noFill/>
            <a:miter lim="800000"/>
            <a:headEnd/>
            <a:tailEnd/>
          </a:ln>
        </p:spPr>
        <p:txBody>
          <a:bodyPr>
            <a:spAutoFit/>
          </a:bodyPr>
          <a:lstStyle/>
          <a:p>
            <a:pPr>
              <a:spcBef>
                <a:spcPct val="50000"/>
              </a:spcBef>
            </a:pPr>
            <a:r>
              <a:rPr lang="en-US" sz="2800"/>
              <a:t>shrinks</a:t>
            </a:r>
          </a:p>
        </p:txBody>
      </p:sp>
      <p:sp>
        <p:nvSpPr>
          <p:cNvPr id="25612" name="Line 13"/>
          <p:cNvSpPr>
            <a:spLocks noChangeShapeType="1"/>
          </p:cNvSpPr>
          <p:nvPr/>
        </p:nvSpPr>
        <p:spPr bwMode="auto">
          <a:xfrm>
            <a:off x="4876800" y="3505200"/>
            <a:ext cx="990600" cy="0"/>
          </a:xfrm>
          <a:prstGeom prst="line">
            <a:avLst/>
          </a:prstGeom>
          <a:noFill/>
          <a:ln w="57150">
            <a:solidFill>
              <a:schemeClr val="tx1"/>
            </a:solidFill>
            <a:round/>
            <a:headEnd/>
            <a:tailEnd type="arrow"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228600"/>
            <a:ext cx="5118100" cy="617538"/>
          </a:xfrm>
        </p:spPr>
        <p:txBody>
          <a:bodyPr>
            <a:normAutofit fontScale="90000"/>
          </a:bodyPr>
          <a:lstStyle/>
          <a:p>
            <a:pPr eaLnBrk="1" hangingPunct="1"/>
            <a:r>
              <a:rPr lang="en-US" sz="4000" smtClean="0"/>
              <a:t>Isotonic Solution</a:t>
            </a:r>
          </a:p>
        </p:txBody>
      </p:sp>
      <p:sp>
        <p:nvSpPr>
          <p:cNvPr id="44036" name="Text Box 4"/>
          <p:cNvSpPr txBox="1">
            <a:spLocks noChangeArrowheads="1"/>
          </p:cNvSpPr>
          <p:nvPr/>
        </p:nvSpPr>
        <p:spPr bwMode="auto">
          <a:xfrm>
            <a:off x="166688" y="992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Isotonic</a:t>
            </a:r>
            <a:r>
              <a:rPr lang="en-US" sz="2800">
                <a:solidFill>
                  <a:srgbClr val="FFF597"/>
                </a:solidFill>
              </a:rPr>
              <a:t>:</a:t>
            </a:r>
            <a:r>
              <a:rPr lang="en-US" sz="2800"/>
              <a:t>  The concentration of solutes in the solution is equal to the concentration of solutes inside the cell.</a:t>
            </a:r>
          </a:p>
        </p:txBody>
      </p:sp>
      <p:sp>
        <p:nvSpPr>
          <p:cNvPr id="44037" name="Text Box 5"/>
          <p:cNvSpPr txBox="1">
            <a:spLocks noChangeArrowheads="1"/>
          </p:cNvSpPr>
          <p:nvPr/>
        </p:nvSpPr>
        <p:spPr bwMode="auto">
          <a:xfrm>
            <a:off x="188913" y="5275263"/>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equally in both directions and the cell remains same size! </a:t>
            </a:r>
            <a:r>
              <a:rPr lang="en-US" sz="2800">
                <a:solidFill>
                  <a:srgbClr val="FFF597"/>
                </a:solidFill>
              </a:rPr>
              <a:t>(Dynamic Equilibrium)</a:t>
            </a:r>
          </a:p>
        </p:txBody>
      </p:sp>
      <p:pic>
        <p:nvPicPr>
          <p:cNvPr id="26629" name="Picture 6" descr="isotonic"/>
          <p:cNvPicPr>
            <a:picLocks noChangeAspect="1" noChangeArrowheads="1"/>
          </p:cNvPicPr>
          <p:nvPr/>
        </p:nvPicPr>
        <p:blipFill>
          <a:blip r:embed="rId3" cstate="print"/>
          <a:srcRect/>
          <a:stretch>
            <a:fillRect/>
          </a:stretch>
        </p:blipFill>
        <p:spPr bwMode="auto">
          <a:xfrm>
            <a:off x="511175" y="2401888"/>
            <a:ext cx="2857500" cy="2320925"/>
          </a:xfrm>
          <a:prstGeom prst="rect">
            <a:avLst/>
          </a:prstGeom>
          <a:noFill/>
          <a:ln w="9525">
            <a:noFill/>
            <a:miter lim="800000"/>
            <a:headEnd/>
            <a:tailEnd/>
          </a:ln>
        </p:spPr>
      </p:pic>
      <p:pic>
        <p:nvPicPr>
          <p:cNvPr id="44039" name="Picture 7" descr="red blood cell iin isotonic solution"/>
          <p:cNvPicPr>
            <a:picLocks noChangeAspect="1" noChangeArrowheads="1"/>
          </p:cNvPicPr>
          <p:nvPr/>
        </p:nvPicPr>
        <p:blipFill>
          <a:blip r:embed="rId4" cstate="print"/>
          <a:srcRect/>
          <a:stretch>
            <a:fillRect/>
          </a:stretch>
        </p:blipFill>
        <p:spPr bwMode="auto">
          <a:xfrm>
            <a:off x="6510338" y="2320925"/>
            <a:ext cx="1974850" cy="2441575"/>
          </a:xfrm>
          <a:prstGeom prst="rect">
            <a:avLst/>
          </a:prstGeom>
          <a:noFill/>
          <a:ln w="9525">
            <a:noFill/>
            <a:miter lim="800000"/>
            <a:headEnd/>
            <a:tailEnd/>
          </a:ln>
        </p:spPr>
      </p:pic>
      <p:sp>
        <p:nvSpPr>
          <p:cNvPr id="26631" name="Rectangle 8"/>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5"/>
              </a:rPr>
              <a:t>Osmosis</a:t>
            </a:r>
            <a:r>
              <a:rPr lang="en-US" sz="1400"/>
              <a:t> Animations for isotonic, hypertonic, and hypotonic solutions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4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autoUpdateAnimBg="0"/>
      <p:bldP spid="4403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5" descr="5"/>
          <p:cNvPicPr>
            <a:picLocks noChangeAspect="1" noChangeArrowheads="1"/>
          </p:cNvPicPr>
          <p:nvPr/>
        </p:nvPicPr>
        <p:blipFill>
          <a:blip r:embed="rId3" cstate="print"/>
          <a:srcRect l="9599" t="12601" r="9599" b="3600"/>
          <a:stretch>
            <a:fillRect/>
          </a:stretch>
        </p:blipFill>
        <p:spPr bwMode="auto">
          <a:xfrm>
            <a:off x="762000" y="762000"/>
            <a:ext cx="7086600" cy="4902200"/>
          </a:xfrm>
          <a:prstGeom prst="rect">
            <a:avLst/>
          </a:prstGeom>
          <a:noFill/>
          <a:ln w="9525">
            <a:noFill/>
            <a:miter lim="800000"/>
            <a:headEnd/>
            <a:tailEnd/>
          </a:ln>
        </p:spPr>
      </p:pic>
      <p:sp>
        <p:nvSpPr>
          <p:cNvPr id="27651" name="Text Box 6"/>
          <p:cNvSpPr txBox="1">
            <a:spLocks noChangeArrowheads="1"/>
          </p:cNvSpPr>
          <p:nvPr/>
        </p:nvSpPr>
        <p:spPr bwMode="auto">
          <a:xfrm>
            <a:off x="685800" y="0"/>
            <a:ext cx="7467600" cy="579438"/>
          </a:xfrm>
          <a:prstGeom prst="rect">
            <a:avLst/>
          </a:prstGeom>
          <a:noFill/>
          <a:ln w="9525">
            <a:noFill/>
            <a:miter lim="800000"/>
            <a:headEnd/>
            <a:tailEnd/>
          </a:ln>
        </p:spPr>
        <p:txBody>
          <a:bodyPr>
            <a:spAutoFit/>
          </a:bodyPr>
          <a:lstStyle/>
          <a:p>
            <a:pPr>
              <a:spcBef>
                <a:spcPct val="50000"/>
              </a:spcBef>
            </a:pPr>
            <a:r>
              <a:rPr lang="en-US" sz="3200"/>
              <a:t>What type of solution are these cells in</a:t>
            </a:r>
            <a:r>
              <a:rPr lang="en-US"/>
              <a:t>?</a:t>
            </a:r>
          </a:p>
        </p:txBody>
      </p:sp>
      <p:sp>
        <p:nvSpPr>
          <p:cNvPr id="27652" name="Text Box 7"/>
          <p:cNvSpPr txBox="1">
            <a:spLocks noChangeArrowheads="1"/>
          </p:cNvSpPr>
          <p:nvPr/>
        </p:nvSpPr>
        <p:spPr bwMode="auto">
          <a:xfrm>
            <a:off x="2895600" y="2819400"/>
            <a:ext cx="609600" cy="641350"/>
          </a:xfrm>
          <a:prstGeom prst="rect">
            <a:avLst/>
          </a:prstGeom>
          <a:noFill/>
          <a:ln w="9525">
            <a:noFill/>
            <a:miter lim="800000"/>
            <a:headEnd/>
            <a:tailEnd/>
          </a:ln>
        </p:spPr>
        <p:txBody>
          <a:bodyPr>
            <a:spAutoFit/>
          </a:bodyPr>
          <a:lstStyle/>
          <a:p>
            <a:pPr>
              <a:spcBef>
                <a:spcPct val="50000"/>
              </a:spcBef>
            </a:pPr>
            <a:r>
              <a:rPr lang="en-US" sz="3600" dirty="0">
                <a:solidFill>
                  <a:srgbClr val="FF0000"/>
                </a:solidFill>
              </a:rPr>
              <a:t>A</a:t>
            </a:r>
          </a:p>
        </p:txBody>
      </p:sp>
      <p:sp>
        <p:nvSpPr>
          <p:cNvPr id="27653" name="Text Box 8"/>
          <p:cNvSpPr txBox="1">
            <a:spLocks noChangeArrowheads="1"/>
          </p:cNvSpPr>
          <p:nvPr/>
        </p:nvSpPr>
        <p:spPr bwMode="auto">
          <a:xfrm>
            <a:off x="6629400" y="2743200"/>
            <a:ext cx="6096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C</a:t>
            </a:r>
          </a:p>
        </p:txBody>
      </p:sp>
      <p:sp>
        <p:nvSpPr>
          <p:cNvPr id="27654" name="Text Box 9"/>
          <p:cNvSpPr txBox="1">
            <a:spLocks noChangeArrowheads="1"/>
          </p:cNvSpPr>
          <p:nvPr/>
        </p:nvSpPr>
        <p:spPr bwMode="auto">
          <a:xfrm>
            <a:off x="4724400" y="2743200"/>
            <a:ext cx="6096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11274" name="Text Box 10"/>
          <p:cNvSpPr txBox="1">
            <a:spLocks noChangeArrowheads="1"/>
          </p:cNvSpPr>
          <p:nvPr/>
        </p:nvSpPr>
        <p:spPr bwMode="auto">
          <a:xfrm>
            <a:off x="2286000" y="5715000"/>
            <a:ext cx="1752600" cy="457200"/>
          </a:xfrm>
          <a:prstGeom prst="rect">
            <a:avLst/>
          </a:prstGeom>
          <a:noFill/>
          <a:ln w="9525">
            <a:noFill/>
            <a:miter lim="800000"/>
            <a:headEnd/>
            <a:tailEnd/>
          </a:ln>
        </p:spPr>
        <p:txBody>
          <a:bodyPr>
            <a:spAutoFit/>
          </a:bodyPr>
          <a:lstStyle/>
          <a:p>
            <a:pPr>
              <a:spcBef>
                <a:spcPct val="50000"/>
              </a:spcBef>
            </a:pPr>
            <a:r>
              <a:rPr lang="en-US" sz="2400"/>
              <a:t>Hypertonic</a:t>
            </a:r>
          </a:p>
        </p:txBody>
      </p:sp>
      <p:sp>
        <p:nvSpPr>
          <p:cNvPr id="11275" name="Text Box 11"/>
          <p:cNvSpPr txBox="1">
            <a:spLocks noChangeArrowheads="1"/>
          </p:cNvSpPr>
          <p:nvPr/>
        </p:nvSpPr>
        <p:spPr bwMode="auto">
          <a:xfrm>
            <a:off x="4419600" y="5715000"/>
            <a:ext cx="1295400" cy="457200"/>
          </a:xfrm>
          <a:prstGeom prst="rect">
            <a:avLst/>
          </a:prstGeom>
          <a:noFill/>
          <a:ln w="9525">
            <a:noFill/>
            <a:miter lim="800000"/>
            <a:headEnd/>
            <a:tailEnd/>
          </a:ln>
        </p:spPr>
        <p:txBody>
          <a:bodyPr>
            <a:spAutoFit/>
          </a:bodyPr>
          <a:lstStyle/>
          <a:p>
            <a:pPr>
              <a:spcBef>
                <a:spcPct val="50000"/>
              </a:spcBef>
            </a:pPr>
            <a:r>
              <a:rPr lang="en-US" sz="2400"/>
              <a:t>Isotonic</a:t>
            </a:r>
          </a:p>
        </p:txBody>
      </p:sp>
      <p:sp>
        <p:nvSpPr>
          <p:cNvPr id="11276" name="Text Box 12"/>
          <p:cNvSpPr txBox="1">
            <a:spLocks noChangeArrowheads="1"/>
          </p:cNvSpPr>
          <p:nvPr/>
        </p:nvSpPr>
        <p:spPr bwMode="auto">
          <a:xfrm>
            <a:off x="6172200" y="5715000"/>
            <a:ext cx="1752600" cy="457200"/>
          </a:xfrm>
          <a:prstGeom prst="rect">
            <a:avLst/>
          </a:prstGeom>
          <a:noFill/>
          <a:ln w="9525">
            <a:noFill/>
            <a:miter lim="800000"/>
            <a:headEnd/>
            <a:tailEnd/>
          </a:ln>
        </p:spPr>
        <p:txBody>
          <a:bodyPr>
            <a:spAutoFit/>
          </a:bodyPr>
          <a:lstStyle/>
          <a:p>
            <a:pPr>
              <a:spcBef>
                <a:spcPct val="50000"/>
              </a:spcBef>
            </a:pPr>
            <a:r>
              <a:rPr lang="en-US" sz="2400"/>
              <a:t>Hypotonic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P spid="1127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0"/>
            <a:ext cx="5334000" cy="1143000"/>
          </a:xfrm>
        </p:spPr>
        <p:txBody>
          <a:bodyPr>
            <a:normAutofit fontScale="90000"/>
          </a:bodyPr>
          <a:lstStyle/>
          <a:p>
            <a:pPr eaLnBrk="1" hangingPunct="1"/>
            <a:r>
              <a:rPr lang="en-US" sz="4000" smtClean="0"/>
              <a:t>How Organisms Deal with Osmotic Pressure</a:t>
            </a:r>
          </a:p>
        </p:txBody>
      </p:sp>
      <p:sp>
        <p:nvSpPr>
          <p:cNvPr id="28675" name="Rectangle 3"/>
          <p:cNvSpPr>
            <a:spLocks noGrp="1" noChangeArrowheads="1"/>
          </p:cNvSpPr>
          <p:nvPr>
            <p:ph type="body" idx="1"/>
          </p:nvPr>
        </p:nvSpPr>
        <p:spPr>
          <a:xfrm>
            <a:off x="6781800" y="152400"/>
            <a:ext cx="2209800" cy="914400"/>
          </a:xfrm>
        </p:spPr>
        <p:txBody>
          <a:bodyPr/>
          <a:lstStyle/>
          <a:p>
            <a:pPr eaLnBrk="1" hangingPunct="1">
              <a:lnSpc>
                <a:spcPct val="80000"/>
              </a:lnSpc>
            </a:pPr>
            <a:r>
              <a:rPr lang="en-US" sz="1600" smtClean="0">
                <a:hlinkClick r:id="rId3"/>
              </a:rPr>
              <a:t>Paramecium (protist) removing excess water video</a:t>
            </a:r>
            <a:endParaRPr lang="en-US" sz="1600" smtClean="0"/>
          </a:p>
        </p:txBody>
      </p:sp>
      <p:sp>
        <p:nvSpPr>
          <p:cNvPr id="28676" name="Text Box 4"/>
          <p:cNvSpPr txBox="1">
            <a:spLocks noChangeArrowheads="1"/>
          </p:cNvSpPr>
          <p:nvPr/>
        </p:nvSpPr>
        <p:spPr bwMode="auto">
          <a:xfrm>
            <a:off x="1828800" y="2971800"/>
            <a:ext cx="1447800" cy="366713"/>
          </a:xfrm>
          <a:prstGeom prst="rect">
            <a:avLst/>
          </a:prstGeom>
          <a:noFill/>
          <a:ln w="9525">
            <a:noFill/>
            <a:miter lim="800000"/>
            <a:headEnd/>
            <a:tailEnd/>
          </a:ln>
        </p:spPr>
        <p:txBody>
          <a:bodyPr>
            <a:spAutoFit/>
          </a:bodyPr>
          <a:lstStyle/>
          <a:p>
            <a:pPr>
              <a:spcBef>
                <a:spcPct val="50000"/>
              </a:spcBef>
            </a:pPr>
            <a:endParaRPr lang="en-GB"/>
          </a:p>
        </p:txBody>
      </p:sp>
      <p:sp>
        <p:nvSpPr>
          <p:cNvPr id="28677" name="Line 5"/>
          <p:cNvSpPr>
            <a:spLocks noChangeShapeType="1"/>
          </p:cNvSpPr>
          <p:nvPr/>
        </p:nvSpPr>
        <p:spPr bwMode="auto">
          <a:xfrm>
            <a:off x="152400" y="1219200"/>
            <a:ext cx="8763000" cy="0"/>
          </a:xfrm>
          <a:prstGeom prst="line">
            <a:avLst/>
          </a:prstGeom>
          <a:noFill/>
          <a:ln w="9525">
            <a:solidFill>
              <a:schemeClr val="tx1"/>
            </a:solidFill>
            <a:round/>
            <a:headEnd/>
            <a:tailEnd/>
          </a:ln>
        </p:spPr>
        <p:txBody>
          <a:bodyPr/>
          <a:lstStyle/>
          <a:p>
            <a:endParaRPr lang="en-US"/>
          </a:p>
        </p:txBody>
      </p:sp>
      <p:sp>
        <p:nvSpPr>
          <p:cNvPr id="28678" name="Text Box 6"/>
          <p:cNvSpPr txBox="1">
            <a:spLocks noChangeArrowheads="1"/>
          </p:cNvSpPr>
          <p:nvPr/>
        </p:nvSpPr>
        <p:spPr bwMode="auto">
          <a:xfrm>
            <a:off x="0" y="1295400"/>
            <a:ext cx="9144000" cy="5324475"/>
          </a:xfrm>
          <a:prstGeom prst="rect">
            <a:avLst/>
          </a:prstGeom>
          <a:noFill/>
          <a:ln w="9525">
            <a:noFill/>
            <a:miter lim="800000"/>
            <a:headEnd/>
            <a:tailEnd/>
          </a:ln>
        </p:spPr>
        <p:txBody>
          <a:bodyPr>
            <a:spAutoFit/>
          </a:bodyPr>
          <a:lstStyle/>
          <a:p>
            <a:pPr>
              <a:spcBef>
                <a:spcPct val="75000"/>
              </a:spcBef>
              <a:buFontTx/>
              <a:buChar char="•"/>
            </a:pPr>
            <a:r>
              <a:rPr lang="en-US" sz="2800">
                <a:solidFill>
                  <a:srgbClr val="FFF597"/>
                </a:solidFill>
              </a:rPr>
              <a:t>Bacteria and plants</a:t>
            </a:r>
            <a:r>
              <a:rPr lang="en-US" sz="2800"/>
              <a:t> have </a:t>
            </a:r>
            <a:r>
              <a:rPr lang="en-US" sz="2800">
                <a:solidFill>
                  <a:srgbClr val="FFF597"/>
                </a:solidFill>
              </a:rPr>
              <a:t>cell walls</a:t>
            </a:r>
            <a:r>
              <a:rPr lang="en-US" sz="2800"/>
              <a:t> that prevent them from over-expanding. In plants the pressure exerted on the cell wall is called </a:t>
            </a:r>
            <a:r>
              <a:rPr lang="en-US" sz="2800">
                <a:solidFill>
                  <a:srgbClr val="FFF597"/>
                </a:solidFill>
              </a:rPr>
              <a:t>tugor pressure.</a:t>
            </a:r>
            <a:r>
              <a:rPr lang="en-US">
                <a:solidFill>
                  <a:srgbClr val="FFF597"/>
                </a:solidFill>
              </a:rPr>
              <a:t> </a:t>
            </a:r>
            <a:endParaRPr lang="en-US" sz="2800">
              <a:solidFill>
                <a:srgbClr val="FFF597"/>
              </a:solidFill>
            </a:endParaRPr>
          </a:p>
          <a:p>
            <a:pPr>
              <a:spcBef>
                <a:spcPct val="75000"/>
              </a:spcBef>
              <a:buFontTx/>
              <a:buChar char="•"/>
            </a:pPr>
            <a:r>
              <a:rPr lang="en-US" sz="2800"/>
              <a:t>A </a:t>
            </a:r>
            <a:r>
              <a:rPr lang="en-US" sz="2800">
                <a:solidFill>
                  <a:srgbClr val="FFF597"/>
                </a:solidFill>
              </a:rPr>
              <a:t>protist</a:t>
            </a:r>
            <a:r>
              <a:rPr lang="en-US" sz="2800"/>
              <a:t> like paramecium has </a:t>
            </a:r>
            <a:r>
              <a:rPr lang="en-US" sz="2800">
                <a:solidFill>
                  <a:srgbClr val="FFF597"/>
                </a:solidFill>
              </a:rPr>
              <a:t>contractile vacuoles</a:t>
            </a:r>
            <a:r>
              <a:rPr lang="en-US" sz="2800"/>
              <a:t> that collect water flowing in and pump it out to prevent them from over-expanding.</a:t>
            </a:r>
          </a:p>
          <a:p>
            <a:pPr>
              <a:spcBef>
                <a:spcPct val="75000"/>
              </a:spcBef>
              <a:buFontTx/>
              <a:buChar char="•"/>
            </a:pPr>
            <a:r>
              <a:rPr lang="en-US" sz="2800">
                <a:solidFill>
                  <a:srgbClr val="FFF597"/>
                </a:solidFill>
              </a:rPr>
              <a:t>Salt water fish</a:t>
            </a:r>
            <a:r>
              <a:rPr lang="en-US" sz="2800"/>
              <a:t> pump salt out of their </a:t>
            </a:r>
            <a:r>
              <a:rPr lang="en-US" sz="2800">
                <a:solidFill>
                  <a:srgbClr val="FFF597"/>
                </a:solidFill>
              </a:rPr>
              <a:t>specialized gills</a:t>
            </a:r>
            <a:r>
              <a:rPr lang="en-US" sz="2800"/>
              <a:t> so they do not dehydrate.</a:t>
            </a:r>
          </a:p>
          <a:p>
            <a:pPr>
              <a:spcBef>
                <a:spcPct val="75000"/>
              </a:spcBef>
              <a:buFontTx/>
              <a:buChar char="•"/>
            </a:pPr>
            <a:r>
              <a:rPr lang="en-US" sz="2800">
                <a:solidFill>
                  <a:srgbClr val="FFF597"/>
                </a:solidFill>
              </a:rPr>
              <a:t>Animal cells</a:t>
            </a:r>
            <a:r>
              <a:rPr lang="en-US" sz="2800"/>
              <a:t> are bathed in </a:t>
            </a:r>
            <a:r>
              <a:rPr lang="en-US" sz="2800">
                <a:solidFill>
                  <a:srgbClr val="FFF597"/>
                </a:solidFill>
              </a:rPr>
              <a:t>blood. Kidneys</a:t>
            </a:r>
            <a:r>
              <a:rPr lang="en-US" sz="2800"/>
              <a:t> keep the blood isotonic by remove excess salt and water.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7" name="Rectangle 99"/>
          <p:cNvSpPr>
            <a:spLocks noChangeArrowheads="1"/>
          </p:cNvSpPr>
          <p:nvPr/>
        </p:nvSpPr>
        <p:spPr bwMode="auto">
          <a:xfrm>
            <a:off x="228600" y="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(Transport) Notes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and Cell Wall: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ALL</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cells have a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membrane</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made of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and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lipids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409" name="Group 1"/>
          <p:cNvGrpSpPr>
            <a:grpSpLocks/>
          </p:cNvGrpSpPr>
          <p:nvPr/>
        </p:nvGrpSpPr>
        <p:grpSpPr bwMode="auto">
          <a:xfrm>
            <a:off x="1828800" y="1676400"/>
            <a:ext cx="5607050" cy="1719263"/>
            <a:chOff x="1238" y="2153"/>
            <a:chExt cx="8829" cy="2707"/>
          </a:xfrm>
        </p:grpSpPr>
        <p:grpSp>
          <p:nvGrpSpPr>
            <p:cNvPr id="17415" name="Group 7"/>
            <p:cNvGrpSpPr>
              <a:grpSpLocks/>
            </p:cNvGrpSpPr>
            <p:nvPr/>
          </p:nvGrpSpPr>
          <p:grpSpPr bwMode="auto">
            <a:xfrm>
              <a:off x="1238" y="2153"/>
              <a:ext cx="7551" cy="2707"/>
              <a:chOff x="632" y="2042"/>
              <a:chExt cx="7471" cy="2998"/>
            </a:xfrm>
          </p:grpSpPr>
          <p:grpSp>
            <p:nvGrpSpPr>
              <p:cNvPr id="17423" name="Group 15"/>
              <p:cNvGrpSpPr>
                <a:grpSpLocks/>
              </p:cNvGrpSpPr>
              <p:nvPr/>
            </p:nvGrpSpPr>
            <p:grpSpPr bwMode="auto">
              <a:xfrm>
                <a:off x="3119" y="2890"/>
                <a:ext cx="4984" cy="1051"/>
                <a:chOff x="1815" y="1649"/>
                <a:chExt cx="4984" cy="1051"/>
              </a:xfrm>
            </p:grpSpPr>
            <p:grpSp>
              <p:nvGrpSpPr>
                <p:cNvPr id="17480" name="Group 72"/>
                <p:cNvGrpSpPr>
                  <a:grpSpLocks/>
                </p:cNvGrpSpPr>
                <p:nvPr/>
              </p:nvGrpSpPr>
              <p:grpSpPr bwMode="auto">
                <a:xfrm>
                  <a:off x="1815" y="1649"/>
                  <a:ext cx="1054" cy="1047"/>
                  <a:chOff x="1815" y="1649"/>
                  <a:chExt cx="1054" cy="1047"/>
                </a:xfrm>
              </p:grpSpPr>
              <p:grpSp>
                <p:nvGrpSpPr>
                  <p:cNvPr id="17494" name="Group 86"/>
                  <p:cNvGrpSpPr>
                    <a:grpSpLocks/>
                  </p:cNvGrpSpPr>
                  <p:nvPr/>
                </p:nvGrpSpPr>
                <p:grpSpPr bwMode="auto">
                  <a:xfrm rot="10800000">
                    <a:off x="1820" y="2244"/>
                    <a:ext cx="1049" cy="452"/>
                    <a:chOff x="1815" y="1485"/>
                    <a:chExt cx="1350" cy="660"/>
                  </a:xfrm>
                </p:grpSpPr>
                <p:grpSp>
                  <p:nvGrpSpPr>
                    <p:cNvPr id="17503" name="Group 95"/>
                    <p:cNvGrpSpPr>
                      <a:grpSpLocks/>
                    </p:cNvGrpSpPr>
                    <p:nvPr/>
                  </p:nvGrpSpPr>
                  <p:grpSpPr bwMode="auto">
                    <a:xfrm>
                      <a:off x="1815" y="1485"/>
                      <a:ext cx="450" cy="660"/>
                      <a:chOff x="1815" y="1485"/>
                      <a:chExt cx="450" cy="660"/>
                    </a:xfrm>
                  </p:grpSpPr>
                  <p:sp>
                    <p:nvSpPr>
                      <p:cNvPr id="17506" name="Oval 9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5" name="AutoShape 9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4" name="AutoShape 9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9" name="Group 91"/>
                    <p:cNvGrpSpPr>
                      <a:grpSpLocks/>
                    </p:cNvGrpSpPr>
                    <p:nvPr/>
                  </p:nvGrpSpPr>
                  <p:grpSpPr bwMode="auto">
                    <a:xfrm>
                      <a:off x="2265" y="1485"/>
                      <a:ext cx="450" cy="660"/>
                      <a:chOff x="1815" y="1485"/>
                      <a:chExt cx="450" cy="660"/>
                    </a:xfrm>
                  </p:grpSpPr>
                  <p:sp>
                    <p:nvSpPr>
                      <p:cNvPr id="17502" name="Oval 9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1" name="AutoShape 9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0" name="AutoShape 9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5" name="Group 87"/>
                    <p:cNvGrpSpPr>
                      <a:grpSpLocks/>
                    </p:cNvGrpSpPr>
                    <p:nvPr/>
                  </p:nvGrpSpPr>
                  <p:grpSpPr bwMode="auto">
                    <a:xfrm>
                      <a:off x="2715" y="1485"/>
                      <a:ext cx="450" cy="660"/>
                      <a:chOff x="1815" y="1485"/>
                      <a:chExt cx="450" cy="660"/>
                    </a:xfrm>
                  </p:grpSpPr>
                  <p:sp>
                    <p:nvSpPr>
                      <p:cNvPr id="17498" name="Oval 9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7" name="AutoShape 8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6" name="AutoShape 8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81" name="Group 73"/>
                  <p:cNvGrpSpPr>
                    <a:grpSpLocks/>
                  </p:cNvGrpSpPr>
                  <p:nvPr/>
                </p:nvGrpSpPr>
                <p:grpSpPr bwMode="auto">
                  <a:xfrm>
                    <a:off x="1815" y="1649"/>
                    <a:ext cx="1049" cy="452"/>
                    <a:chOff x="1815" y="1485"/>
                    <a:chExt cx="1350" cy="660"/>
                  </a:xfrm>
                </p:grpSpPr>
                <p:grpSp>
                  <p:nvGrpSpPr>
                    <p:cNvPr id="17490" name="Group 82"/>
                    <p:cNvGrpSpPr>
                      <a:grpSpLocks/>
                    </p:cNvGrpSpPr>
                    <p:nvPr/>
                  </p:nvGrpSpPr>
                  <p:grpSpPr bwMode="auto">
                    <a:xfrm>
                      <a:off x="1815" y="1485"/>
                      <a:ext cx="450" cy="660"/>
                      <a:chOff x="1815" y="1485"/>
                      <a:chExt cx="450" cy="660"/>
                    </a:xfrm>
                  </p:grpSpPr>
                  <p:sp>
                    <p:nvSpPr>
                      <p:cNvPr id="17493" name="Oval 8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2" name="AutoShape 8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1" name="AutoShape 8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6" name="Group 78"/>
                    <p:cNvGrpSpPr>
                      <a:grpSpLocks/>
                    </p:cNvGrpSpPr>
                    <p:nvPr/>
                  </p:nvGrpSpPr>
                  <p:grpSpPr bwMode="auto">
                    <a:xfrm>
                      <a:off x="2265" y="1485"/>
                      <a:ext cx="450" cy="660"/>
                      <a:chOff x="1815" y="1485"/>
                      <a:chExt cx="450" cy="660"/>
                    </a:xfrm>
                  </p:grpSpPr>
                  <p:sp>
                    <p:nvSpPr>
                      <p:cNvPr id="17489" name="Oval 8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8" name="AutoShape 8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7" name="AutoShape 7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2" name="Group 74"/>
                    <p:cNvGrpSpPr>
                      <a:grpSpLocks/>
                    </p:cNvGrpSpPr>
                    <p:nvPr/>
                  </p:nvGrpSpPr>
                  <p:grpSpPr bwMode="auto">
                    <a:xfrm>
                      <a:off x="2715" y="1485"/>
                      <a:ext cx="450" cy="660"/>
                      <a:chOff x="1815" y="1485"/>
                      <a:chExt cx="450" cy="660"/>
                    </a:xfrm>
                  </p:grpSpPr>
                  <p:sp>
                    <p:nvSpPr>
                      <p:cNvPr id="17485" name="Oval 7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4" name="AutoShape 7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3" name="AutoShape 7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53" name="Group 45"/>
                <p:cNvGrpSpPr>
                  <a:grpSpLocks/>
                </p:cNvGrpSpPr>
                <p:nvPr/>
              </p:nvGrpSpPr>
              <p:grpSpPr bwMode="auto">
                <a:xfrm>
                  <a:off x="3895" y="1649"/>
                  <a:ext cx="1054" cy="1047"/>
                  <a:chOff x="1815" y="1649"/>
                  <a:chExt cx="1054" cy="1047"/>
                </a:xfrm>
              </p:grpSpPr>
              <p:grpSp>
                <p:nvGrpSpPr>
                  <p:cNvPr id="17467" name="Group 59"/>
                  <p:cNvGrpSpPr>
                    <a:grpSpLocks/>
                  </p:cNvGrpSpPr>
                  <p:nvPr/>
                </p:nvGrpSpPr>
                <p:grpSpPr bwMode="auto">
                  <a:xfrm rot="10800000">
                    <a:off x="1820" y="2244"/>
                    <a:ext cx="1049" cy="452"/>
                    <a:chOff x="1815" y="1485"/>
                    <a:chExt cx="1350" cy="660"/>
                  </a:xfrm>
                </p:grpSpPr>
                <p:grpSp>
                  <p:nvGrpSpPr>
                    <p:cNvPr id="17476" name="Group 68"/>
                    <p:cNvGrpSpPr>
                      <a:grpSpLocks/>
                    </p:cNvGrpSpPr>
                    <p:nvPr/>
                  </p:nvGrpSpPr>
                  <p:grpSpPr bwMode="auto">
                    <a:xfrm>
                      <a:off x="1815" y="1485"/>
                      <a:ext cx="450" cy="660"/>
                      <a:chOff x="1815" y="1485"/>
                      <a:chExt cx="450" cy="660"/>
                    </a:xfrm>
                  </p:grpSpPr>
                  <p:sp>
                    <p:nvSpPr>
                      <p:cNvPr id="17479" name="Oval 7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8" name="AutoShape 7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7" name="AutoShape 6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72" name="Group 64"/>
                    <p:cNvGrpSpPr>
                      <a:grpSpLocks/>
                    </p:cNvGrpSpPr>
                    <p:nvPr/>
                  </p:nvGrpSpPr>
                  <p:grpSpPr bwMode="auto">
                    <a:xfrm>
                      <a:off x="2265" y="1485"/>
                      <a:ext cx="450" cy="660"/>
                      <a:chOff x="1815" y="1485"/>
                      <a:chExt cx="450" cy="660"/>
                    </a:xfrm>
                  </p:grpSpPr>
                  <p:sp>
                    <p:nvSpPr>
                      <p:cNvPr id="17475" name="Oval 6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4" name="AutoShape 6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3" name="AutoShape 6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68" name="Group 60"/>
                    <p:cNvGrpSpPr>
                      <a:grpSpLocks/>
                    </p:cNvGrpSpPr>
                    <p:nvPr/>
                  </p:nvGrpSpPr>
                  <p:grpSpPr bwMode="auto">
                    <a:xfrm>
                      <a:off x="2715" y="1485"/>
                      <a:ext cx="450" cy="660"/>
                      <a:chOff x="1815" y="1485"/>
                      <a:chExt cx="450" cy="660"/>
                    </a:xfrm>
                  </p:grpSpPr>
                  <p:sp>
                    <p:nvSpPr>
                      <p:cNvPr id="17471" name="Oval 6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0" name="AutoShape 6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9" name="AutoShape 6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54" name="Group 46"/>
                  <p:cNvGrpSpPr>
                    <a:grpSpLocks/>
                  </p:cNvGrpSpPr>
                  <p:nvPr/>
                </p:nvGrpSpPr>
                <p:grpSpPr bwMode="auto">
                  <a:xfrm>
                    <a:off x="1815" y="1649"/>
                    <a:ext cx="1049" cy="452"/>
                    <a:chOff x="1815" y="1485"/>
                    <a:chExt cx="1350" cy="660"/>
                  </a:xfrm>
                </p:grpSpPr>
                <p:grpSp>
                  <p:nvGrpSpPr>
                    <p:cNvPr id="17463" name="Group 55"/>
                    <p:cNvGrpSpPr>
                      <a:grpSpLocks/>
                    </p:cNvGrpSpPr>
                    <p:nvPr/>
                  </p:nvGrpSpPr>
                  <p:grpSpPr bwMode="auto">
                    <a:xfrm>
                      <a:off x="1815" y="1485"/>
                      <a:ext cx="450" cy="660"/>
                      <a:chOff x="1815" y="1485"/>
                      <a:chExt cx="450" cy="660"/>
                    </a:xfrm>
                  </p:grpSpPr>
                  <p:sp>
                    <p:nvSpPr>
                      <p:cNvPr id="17466" name="Oval 5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5" name="AutoShape 5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4" name="AutoShape 5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9" name="Group 51"/>
                    <p:cNvGrpSpPr>
                      <a:grpSpLocks/>
                    </p:cNvGrpSpPr>
                    <p:nvPr/>
                  </p:nvGrpSpPr>
                  <p:grpSpPr bwMode="auto">
                    <a:xfrm>
                      <a:off x="2265" y="1485"/>
                      <a:ext cx="450" cy="660"/>
                      <a:chOff x="1815" y="1485"/>
                      <a:chExt cx="450" cy="660"/>
                    </a:xfrm>
                  </p:grpSpPr>
                  <p:sp>
                    <p:nvSpPr>
                      <p:cNvPr id="17462" name="Oval 5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1" name="AutoShape 5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0" name="AutoShape 5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5" name="Group 47"/>
                    <p:cNvGrpSpPr>
                      <a:grpSpLocks/>
                    </p:cNvGrpSpPr>
                    <p:nvPr/>
                  </p:nvGrpSpPr>
                  <p:grpSpPr bwMode="auto">
                    <a:xfrm>
                      <a:off x="2715" y="1485"/>
                      <a:ext cx="450" cy="660"/>
                      <a:chOff x="1815" y="1485"/>
                      <a:chExt cx="450" cy="660"/>
                    </a:xfrm>
                  </p:grpSpPr>
                  <p:sp>
                    <p:nvSpPr>
                      <p:cNvPr id="17458" name="Oval 5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7" name="AutoShape 4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6" name="AutoShape 4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26" name="Group 18"/>
                <p:cNvGrpSpPr>
                  <a:grpSpLocks/>
                </p:cNvGrpSpPr>
                <p:nvPr/>
              </p:nvGrpSpPr>
              <p:grpSpPr bwMode="auto">
                <a:xfrm>
                  <a:off x="5745" y="1653"/>
                  <a:ext cx="1054" cy="1047"/>
                  <a:chOff x="1815" y="1649"/>
                  <a:chExt cx="1054" cy="1047"/>
                </a:xfrm>
              </p:grpSpPr>
              <p:grpSp>
                <p:nvGrpSpPr>
                  <p:cNvPr id="17440" name="Group 32"/>
                  <p:cNvGrpSpPr>
                    <a:grpSpLocks/>
                  </p:cNvGrpSpPr>
                  <p:nvPr/>
                </p:nvGrpSpPr>
                <p:grpSpPr bwMode="auto">
                  <a:xfrm rot="10800000">
                    <a:off x="1820" y="2244"/>
                    <a:ext cx="1049" cy="452"/>
                    <a:chOff x="1815" y="1485"/>
                    <a:chExt cx="1350" cy="660"/>
                  </a:xfrm>
                </p:grpSpPr>
                <p:grpSp>
                  <p:nvGrpSpPr>
                    <p:cNvPr id="17449" name="Group 41"/>
                    <p:cNvGrpSpPr>
                      <a:grpSpLocks/>
                    </p:cNvGrpSpPr>
                    <p:nvPr/>
                  </p:nvGrpSpPr>
                  <p:grpSpPr bwMode="auto">
                    <a:xfrm>
                      <a:off x="1815" y="1485"/>
                      <a:ext cx="450" cy="660"/>
                      <a:chOff x="1815" y="1485"/>
                      <a:chExt cx="450" cy="660"/>
                    </a:xfrm>
                  </p:grpSpPr>
                  <p:sp>
                    <p:nvSpPr>
                      <p:cNvPr id="17452" name="Oval 4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1" name="AutoShape 4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0" name="AutoShape 4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5" name="Group 37"/>
                    <p:cNvGrpSpPr>
                      <a:grpSpLocks/>
                    </p:cNvGrpSpPr>
                    <p:nvPr/>
                  </p:nvGrpSpPr>
                  <p:grpSpPr bwMode="auto">
                    <a:xfrm>
                      <a:off x="2265" y="1485"/>
                      <a:ext cx="450" cy="660"/>
                      <a:chOff x="1815" y="1485"/>
                      <a:chExt cx="450" cy="660"/>
                    </a:xfrm>
                  </p:grpSpPr>
                  <p:sp>
                    <p:nvSpPr>
                      <p:cNvPr id="17448" name="Oval 4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7" name="AutoShape 3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6" name="AutoShape 3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1" name="Group 33"/>
                    <p:cNvGrpSpPr>
                      <a:grpSpLocks/>
                    </p:cNvGrpSpPr>
                    <p:nvPr/>
                  </p:nvGrpSpPr>
                  <p:grpSpPr bwMode="auto">
                    <a:xfrm>
                      <a:off x="2715" y="1485"/>
                      <a:ext cx="450" cy="660"/>
                      <a:chOff x="1815" y="1485"/>
                      <a:chExt cx="450" cy="660"/>
                    </a:xfrm>
                  </p:grpSpPr>
                  <p:sp>
                    <p:nvSpPr>
                      <p:cNvPr id="17444" name="Oval 3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3" name="AutoShape 3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2" name="AutoShape 3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27" name="Group 19"/>
                  <p:cNvGrpSpPr>
                    <a:grpSpLocks/>
                  </p:cNvGrpSpPr>
                  <p:nvPr/>
                </p:nvGrpSpPr>
                <p:grpSpPr bwMode="auto">
                  <a:xfrm>
                    <a:off x="1815" y="1649"/>
                    <a:ext cx="1049" cy="452"/>
                    <a:chOff x="1815" y="1485"/>
                    <a:chExt cx="1350" cy="660"/>
                  </a:xfrm>
                </p:grpSpPr>
                <p:grpSp>
                  <p:nvGrpSpPr>
                    <p:cNvPr id="17436" name="Group 28"/>
                    <p:cNvGrpSpPr>
                      <a:grpSpLocks/>
                    </p:cNvGrpSpPr>
                    <p:nvPr/>
                  </p:nvGrpSpPr>
                  <p:grpSpPr bwMode="auto">
                    <a:xfrm>
                      <a:off x="1815" y="1485"/>
                      <a:ext cx="450" cy="660"/>
                      <a:chOff x="1815" y="1485"/>
                      <a:chExt cx="450" cy="660"/>
                    </a:xfrm>
                  </p:grpSpPr>
                  <p:sp>
                    <p:nvSpPr>
                      <p:cNvPr id="17439" name="Oval 3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8" name="AutoShape 3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7" name="AutoShape 2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32" name="Group 24"/>
                    <p:cNvGrpSpPr>
                      <a:grpSpLocks/>
                    </p:cNvGrpSpPr>
                    <p:nvPr/>
                  </p:nvGrpSpPr>
                  <p:grpSpPr bwMode="auto">
                    <a:xfrm>
                      <a:off x="2265" y="1485"/>
                      <a:ext cx="450" cy="660"/>
                      <a:chOff x="1815" y="1485"/>
                      <a:chExt cx="450" cy="660"/>
                    </a:xfrm>
                  </p:grpSpPr>
                  <p:sp>
                    <p:nvSpPr>
                      <p:cNvPr id="17435" name="Oval 2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4" name="AutoShape 2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3" name="AutoShape 2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28" name="Group 20"/>
                    <p:cNvGrpSpPr>
                      <a:grpSpLocks/>
                    </p:cNvGrpSpPr>
                    <p:nvPr/>
                  </p:nvGrpSpPr>
                  <p:grpSpPr bwMode="auto">
                    <a:xfrm>
                      <a:off x="2715" y="1485"/>
                      <a:ext cx="450" cy="660"/>
                      <a:chOff x="1815" y="1485"/>
                      <a:chExt cx="450" cy="660"/>
                    </a:xfrm>
                  </p:grpSpPr>
                  <p:sp>
                    <p:nvSpPr>
                      <p:cNvPr id="17431" name="Oval 2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0" name="AutoShape 2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9" name="AutoShape 2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7425" name="AutoShape 17"/>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4" name="Oval 16"/>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22" name="Text Box 14"/>
              <p:cNvSpPr txBox="1">
                <a:spLocks noChangeArrowheads="1"/>
              </p:cNvSpPr>
              <p:nvPr/>
            </p:nvSpPr>
            <p:spPr bwMode="auto">
              <a:xfrm>
                <a:off x="632" y="2895"/>
                <a:ext cx="1980" cy="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Cell Membrane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2612" y="4546"/>
                <a:ext cx="1553"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lipid bilayer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3824" y="2042"/>
                <a:ext cx="2080" cy="5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channel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5669" y="4546"/>
                <a:ext cx="1780"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pump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AutoShape 10"/>
              <p:cNvSpPr>
                <a:spLocks noChangeShapeType="1"/>
              </p:cNvSpPr>
              <p:nvPr/>
            </p:nvSpPr>
            <p:spPr bwMode="auto">
              <a:xfrm flipV="1">
                <a:off x="3347" y="4081"/>
                <a:ext cx="122"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7" name="AutoShape 9"/>
              <p:cNvSpPr>
                <a:spLocks noChangeShapeType="1"/>
              </p:cNvSpPr>
              <p:nvPr/>
            </p:nvSpPr>
            <p:spPr bwMode="auto">
              <a:xfrm>
                <a:off x="4607" y="2446"/>
                <a:ext cx="105" cy="4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6" name="AutoShape 8"/>
              <p:cNvSpPr>
                <a:spLocks noChangeShapeType="1"/>
              </p:cNvSpPr>
              <p:nvPr/>
            </p:nvSpPr>
            <p:spPr bwMode="auto">
              <a:xfrm flipV="1">
                <a:off x="6602" y="4081"/>
                <a:ext cx="45"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17410" name="Group 2"/>
            <p:cNvGrpSpPr>
              <a:grpSpLocks/>
            </p:cNvGrpSpPr>
            <p:nvPr/>
          </p:nvGrpSpPr>
          <p:grpSpPr bwMode="auto">
            <a:xfrm>
              <a:off x="8910" y="2836"/>
              <a:ext cx="1157" cy="1114"/>
              <a:chOff x="8910" y="2836"/>
              <a:chExt cx="1157" cy="1114"/>
            </a:xfrm>
          </p:grpSpPr>
          <p:sp>
            <p:nvSpPr>
              <p:cNvPr id="17414" name="AutoShape 6"/>
              <p:cNvSpPr>
                <a:spLocks/>
              </p:cNvSpPr>
              <p:nvPr/>
            </p:nvSpPr>
            <p:spPr bwMode="auto">
              <a:xfrm>
                <a:off x="8910" y="2836"/>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3" name="AutoShape 5"/>
              <p:cNvSpPr>
                <a:spLocks/>
              </p:cNvSpPr>
              <p:nvPr/>
            </p:nvSpPr>
            <p:spPr bwMode="auto">
              <a:xfrm>
                <a:off x="8910" y="3455"/>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2" name="Text Box 4"/>
              <p:cNvSpPr txBox="1">
                <a:spLocks noChangeArrowheads="1"/>
              </p:cNvSpPr>
              <p:nvPr/>
            </p:nvSpPr>
            <p:spPr bwMode="auto">
              <a:xfrm>
                <a:off x="9090" y="2893"/>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9090" y="3516"/>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514" name="Rectangle 106"/>
          <p:cNvSpPr>
            <a:spLocks noChangeArrowheads="1"/>
          </p:cNvSpPr>
          <p:nvPr/>
        </p:nvSpPr>
        <p:spPr bwMode="auto">
          <a:xfrm>
            <a:off x="304800" y="2971800"/>
            <a:ext cx="86868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SOME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cells have cell membranes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ex: plants, fungi and bacteria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6" name="Picture 105"/>
          <p:cNvPicPr/>
          <p:nvPr/>
        </p:nvPicPr>
        <p:blipFill>
          <a:blip r:embed="rId2" cstate="print"/>
          <a:srcRect/>
          <a:stretch>
            <a:fillRect/>
          </a:stretch>
        </p:blipFill>
        <p:spPr bwMode="auto">
          <a:xfrm>
            <a:off x="2438400" y="3810000"/>
            <a:ext cx="4495800" cy="2819400"/>
          </a:xfrm>
          <a:prstGeom prst="rect">
            <a:avLst/>
          </a:prstGeom>
          <a:noFill/>
          <a:ln w="9525">
            <a:noFill/>
            <a:miter lim="800000"/>
            <a:headEnd/>
            <a:tailEnd/>
          </a:ln>
        </p:spPr>
      </p:pic>
      <p:grpSp>
        <p:nvGrpSpPr>
          <p:cNvPr id="17515" name="Group 107"/>
          <p:cNvGrpSpPr>
            <a:grpSpLocks/>
          </p:cNvGrpSpPr>
          <p:nvPr/>
        </p:nvGrpSpPr>
        <p:grpSpPr bwMode="auto">
          <a:xfrm>
            <a:off x="4343400" y="4114800"/>
            <a:ext cx="4362237" cy="2133600"/>
            <a:chOff x="5529" y="6225"/>
            <a:chExt cx="6869" cy="3360"/>
          </a:xfrm>
        </p:grpSpPr>
        <p:cxnSp>
          <p:nvCxnSpPr>
            <p:cNvPr id="17516" name="AutoShape 108"/>
            <p:cNvCxnSpPr>
              <a:cxnSpLocks noChangeShapeType="1"/>
              <a:stCxn id="17518" idx="1"/>
            </p:cNvCxnSpPr>
            <p:nvPr/>
          </p:nvCxnSpPr>
          <p:spPr bwMode="auto">
            <a:xfrm rot="10800000" flipV="1">
              <a:off x="5529" y="6782"/>
              <a:ext cx="4320" cy="44"/>
            </a:xfrm>
            <a:prstGeom prst="straightConnector1">
              <a:avLst/>
            </a:prstGeom>
            <a:noFill/>
            <a:ln w="38100">
              <a:solidFill>
                <a:srgbClr val="000000"/>
              </a:solidFill>
              <a:round/>
              <a:headEnd/>
              <a:tailEnd type="triangle" w="med" len="med"/>
            </a:ln>
          </p:spPr>
        </p:cxnSp>
        <p:cxnSp>
          <p:nvCxnSpPr>
            <p:cNvPr id="17517" name="AutoShape 109"/>
            <p:cNvCxnSpPr>
              <a:cxnSpLocks noChangeShapeType="1"/>
              <a:stCxn id="17518" idx="1"/>
            </p:cNvCxnSpPr>
            <p:nvPr/>
          </p:nvCxnSpPr>
          <p:spPr bwMode="auto">
            <a:xfrm rot="10800000">
              <a:off x="8049" y="6345"/>
              <a:ext cx="1800" cy="438"/>
            </a:xfrm>
            <a:prstGeom prst="straightConnector1">
              <a:avLst/>
            </a:prstGeom>
            <a:noFill/>
            <a:ln w="38100">
              <a:solidFill>
                <a:srgbClr val="000000"/>
              </a:solidFill>
              <a:round/>
              <a:headEnd/>
              <a:tailEnd type="triangle" w="med" len="med"/>
            </a:ln>
          </p:spPr>
        </p:cxnSp>
        <p:sp>
          <p:nvSpPr>
            <p:cNvPr id="17518" name="Text Box 110"/>
            <p:cNvSpPr txBox="1">
              <a:spLocks noChangeArrowheads="1"/>
            </p:cNvSpPr>
            <p:nvPr/>
          </p:nvSpPr>
          <p:spPr bwMode="auto">
            <a:xfrm>
              <a:off x="9849" y="6225"/>
              <a:ext cx="2549" cy="1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Membrane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519" name="AutoShape 111"/>
            <p:cNvCxnSpPr>
              <a:cxnSpLocks noChangeShapeType="1"/>
            </p:cNvCxnSpPr>
            <p:nvPr/>
          </p:nvCxnSpPr>
          <p:spPr bwMode="auto">
            <a:xfrm rot="10800000" flipV="1">
              <a:off x="8649" y="8745"/>
              <a:ext cx="1680" cy="840"/>
            </a:xfrm>
            <a:prstGeom prst="straightConnector1">
              <a:avLst/>
            </a:prstGeom>
            <a:noFill/>
            <a:ln w="38100">
              <a:solidFill>
                <a:srgbClr val="000000"/>
              </a:solidFill>
              <a:round/>
              <a:headEnd/>
              <a:tailEnd type="triangle" w="med" len="med"/>
            </a:ln>
          </p:spPr>
        </p:cxnSp>
        <p:sp>
          <p:nvSpPr>
            <p:cNvPr id="17520" name="Text Box 112"/>
            <p:cNvSpPr txBox="1">
              <a:spLocks noChangeArrowheads="1"/>
            </p:cNvSpPr>
            <p:nvPr/>
          </p:nvSpPr>
          <p:spPr bwMode="auto">
            <a:xfrm>
              <a:off x="10329" y="8385"/>
              <a:ext cx="1957"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Wall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507">
                                            <p:txEl>
                                              <p:pRg st="3" end="3"/>
                                            </p:txEl>
                                          </p:spTgt>
                                        </p:tgtEl>
                                        <p:attrNameLst>
                                          <p:attrName>style.visibility</p:attrName>
                                        </p:attrNameLst>
                                      </p:cBhvr>
                                      <p:to>
                                        <p:strVal val="visible"/>
                                      </p:to>
                                    </p:set>
                                    <p:animEffect transition="in" filter="fade">
                                      <p:cBhvr>
                                        <p:cTn id="7" dur="1000"/>
                                        <p:tgtEl>
                                          <p:spTgt spid="17507">
                                            <p:txEl>
                                              <p:pRg st="3" end="3"/>
                                            </p:txEl>
                                          </p:spTgt>
                                        </p:tgtEl>
                                      </p:cBhvr>
                                    </p:animEffect>
                                    <p:anim calcmode="lin" valueType="num">
                                      <p:cBhvr>
                                        <p:cTn id="8" dur="1000" fill="hold"/>
                                        <p:tgtEl>
                                          <p:spTgt spid="1750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514">
                                            <p:txEl>
                                              <p:pRg st="1" end="1"/>
                                            </p:txEl>
                                          </p:spTgt>
                                        </p:tgtEl>
                                        <p:attrNameLst>
                                          <p:attrName>style.visibility</p:attrName>
                                        </p:attrNameLst>
                                      </p:cBhvr>
                                      <p:to>
                                        <p:strVal val="visible"/>
                                      </p:to>
                                    </p:set>
                                    <p:animEffect transition="in" filter="fade">
                                      <p:cBhvr>
                                        <p:cTn id="14" dur="1000"/>
                                        <p:tgtEl>
                                          <p:spTgt spid="17514">
                                            <p:txEl>
                                              <p:pRg st="1" end="1"/>
                                            </p:txEl>
                                          </p:spTgt>
                                        </p:tgtEl>
                                      </p:cBhvr>
                                    </p:animEffect>
                                    <p:anim calcmode="lin" valueType="num">
                                      <p:cBhvr>
                                        <p:cTn id="15" dur="1000" fill="hold"/>
                                        <p:tgtEl>
                                          <p:spTgt spid="17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http://www.abcbodybuilding.com/magazine03/fiberdynamics1_files/image001.gif"/>
          <p:cNvPicPr>
            <a:picLocks noChangeAspect="1" noChangeArrowheads="1"/>
          </p:cNvPicPr>
          <p:nvPr/>
        </p:nvPicPr>
        <p:blipFill>
          <a:blip r:embed="rId2" cstate="print"/>
          <a:srcRect/>
          <a:stretch>
            <a:fillRect/>
          </a:stretch>
        </p:blipFill>
        <p:spPr bwMode="auto">
          <a:xfrm>
            <a:off x="4648200" y="228600"/>
            <a:ext cx="4267200" cy="2793570"/>
          </a:xfrm>
          <a:prstGeom prst="rect">
            <a:avLst/>
          </a:prstGeom>
          <a:noFill/>
        </p:spPr>
      </p:pic>
      <p:sp>
        <p:nvSpPr>
          <p:cNvPr id="18433" name="Rectangle 1"/>
          <p:cNvSpPr>
            <a:spLocks noChangeArrowheads="1"/>
          </p:cNvSpPr>
          <p:nvPr/>
        </p:nvSpPr>
        <p:spPr bwMode="auto">
          <a:xfrm>
            <a:off x="0" y="0"/>
            <a:ext cx="4343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Plant cells have a cell wall made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cellulose</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 that cellulose is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fiber</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in our diet</a:t>
            </a:r>
            <a:endParaRPr lang="en-US" sz="2800" dirty="0" smtClean="0">
              <a:latin typeface="Calibri"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Bacteria and fungi also have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but they do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not</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contain cellulose</a:t>
            </a:r>
          </a:p>
          <a:p>
            <a:pPr marL="233363" marR="0" lvl="0" indent="-233363" algn="l" defTabSz="914400" rtl="0" eaLnBrk="0" fontAlgn="base" latinLnBrk="0" hangingPunct="0">
              <a:lnSpc>
                <a:spcPct val="100000"/>
              </a:lnSpc>
              <a:spcBef>
                <a:spcPct val="0"/>
              </a:spcBef>
              <a:spcAft>
                <a:spcPct val="0"/>
              </a:spcAft>
              <a:buClrTx/>
              <a:buSzTx/>
              <a:buFontTx/>
              <a:buChar char="•"/>
              <a:tabLst/>
            </a:pPr>
            <a:endParaRPr lang="en-US" sz="2800" dirty="0" smtClean="0">
              <a:latin typeface="Calibri"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Cell membranes and cell walls are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porous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allowing water, carbon dioxide, oxygen and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nutrients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to pass through easily</a:t>
            </a:r>
            <a:endParaRPr kumimoji="0" lang="en-US" sz="2800" b="0" i="0" strike="noStrike" cap="none" normalizeH="0" baseline="0" dirty="0" smtClean="0">
              <a:ln>
                <a:noFill/>
              </a:ln>
              <a:effectLst/>
              <a:latin typeface="Arial" pitchFamily="34" charset="0"/>
              <a:cs typeface="Arial" pitchFamily="34" charset="0"/>
            </a:endParaRPr>
          </a:p>
        </p:txBody>
      </p:sp>
      <p:pic>
        <p:nvPicPr>
          <p:cNvPr id="6" name="Picture 5" descr="cellwall.gif"/>
          <p:cNvPicPr>
            <a:picLocks noChangeAspect="1"/>
          </p:cNvPicPr>
          <p:nvPr/>
        </p:nvPicPr>
        <p:blipFill>
          <a:blip r:embed="rId3" cstate="print"/>
          <a:stretch>
            <a:fillRect/>
          </a:stretch>
        </p:blipFill>
        <p:spPr>
          <a:xfrm>
            <a:off x="4114800" y="3810000"/>
            <a:ext cx="4800599" cy="2680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3">
                                            <p:txEl>
                                              <p:pRg st="3" end="3"/>
                                            </p:txEl>
                                          </p:spTgt>
                                        </p:tgtEl>
                                        <p:attrNameLst>
                                          <p:attrName>style.visibility</p:attrName>
                                        </p:attrNameLst>
                                      </p:cBhvr>
                                      <p:to>
                                        <p:strVal val="visible"/>
                                      </p:to>
                                    </p:set>
                                    <p:animEffect transition="in" filter="fade">
                                      <p:cBhvr>
                                        <p:cTn id="7" dur="1000"/>
                                        <p:tgtEl>
                                          <p:spTgt spid="18433">
                                            <p:txEl>
                                              <p:pRg st="3" end="3"/>
                                            </p:txEl>
                                          </p:spTgt>
                                        </p:tgtEl>
                                      </p:cBhvr>
                                    </p:animEffect>
                                    <p:anim calcmode="lin" valueType="num">
                                      <p:cBhvr>
                                        <p:cTn id="8" dur="10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84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433">
                                            <p:txEl>
                                              <p:pRg st="6" end="6"/>
                                            </p:txEl>
                                          </p:spTgt>
                                        </p:tgtEl>
                                        <p:attrNameLst>
                                          <p:attrName>style.visibility</p:attrName>
                                        </p:attrNameLst>
                                      </p:cBhvr>
                                      <p:to>
                                        <p:strVal val="visible"/>
                                      </p:to>
                                    </p:set>
                                    <p:animEffect transition="in" filter="fade">
                                      <p:cBhvr>
                                        <p:cTn id="14" dur="1000"/>
                                        <p:tgtEl>
                                          <p:spTgt spid="18433">
                                            <p:txEl>
                                              <p:pRg st="6" end="6"/>
                                            </p:txEl>
                                          </p:spTgt>
                                        </p:tgtEl>
                                      </p:cBhvr>
                                    </p:animEffect>
                                    <p:anim calcmode="lin" valueType="num">
                                      <p:cBhvr>
                                        <p:cTn id="15" dur="10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843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0"/>
            <a:ext cx="86106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Function of the Cell 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separates the components of a cell from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its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environment</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—surrounds the cell</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“Gatekeeper” of the cell—regulates the flow of materials into and out of cell—</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Cell membrane helps cells maintain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homeostasis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—stable internal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balance</a:t>
            </a:r>
            <a:endParaRPr kumimoji="0" lang="en-US" sz="2800" b="0" i="0" u="none" strike="noStrike" cap="none" normalizeH="0" baseline="0" dirty="0" smtClean="0">
              <a:ln>
                <a:noFill/>
              </a:ln>
              <a:effectLst/>
              <a:latin typeface="Arial" pitchFamily="34" charset="0"/>
              <a:cs typeface="Arial" pitchFamily="34" charset="0"/>
            </a:endParaRPr>
          </a:p>
        </p:txBody>
      </p:sp>
      <p:pic>
        <p:nvPicPr>
          <p:cNvPr id="1026" name="Picture 2" descr="http://www.biologyjunction.com/images/cell20membrane.jpg"/>
          <p:cNvPicPr>
            <a:picLocks noChangeAspect="1" noChangeArrowheads="1"/>
          </p:cNvPicPr>
          <p:nvPr/>
        </p:nvPicPr>
        <p:blipFill>
          <a:blip r:embed="rId2" cstate="print"/>
          <a:srcRect/>
          <a:stretch>
            <a:fillRect/>
          </a:stretch>
        </p:blipFill>
        <p:spPr bwMode="auto">
          <a:xfrm>
            <a:off x="2209800" y="3824374"/>
            <a:ext cx="4724400" cy="303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animEffect transition="in" filter="fade">
                                      <p:cBhvr>
                                        <p:cTn id="7" dur="1000"/>
                                        <p:tgtEl>
                                          <p:spTgt spid="19457">
                                            <p:txEl>
                                              <p:pRg st="2" end="2"/>
                                            </p:txEl>
                                          </p:spTgt>
                                        </p:tgtEl>
                                      </p:cBhvr>
                                    </p:animEffect>
                                    <p:anim calcmode="lin" valueType="num">
                                      <p:cBhvr>
                                        <p:cTn id="8"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7">
                                            <p:txEl>
                                              <p:pRg st="4" end="4"/>
                                            </p:txEl>
                                          </p:spTgt>
                                        </p:tgtEl>
                                        <p:attrNameLst>
                                          <p:attrName>style.visibility</p:attrName>
                                        </p:attrNameLst>
                                      </p:cBhvr>
                                      <p:to>
                                        <p:strVal val="visible"/>
                                      </p:to>
                                    </p:set>
                                    <p:animEffect transition="in" filter="fade">
                                      <p:cBhvr>
                                        <p:cTn id="14" dur="1000"/>
                                        <p:tgtEl>
                                          <p:spTgt spid="19457">
                                            <p:txEl>
                                              <p:pRg st="4" end="4"/>
                                            </p:txEl>
                                          </p:spTgt>
                                        </p:tgtEl>
                                      </p:cBhvr>
                                    </p:animEffect>
                                    <p:anim calcmode="lin" valueType="num">
                                      <p:cBhvr>
                                        <p:cTn id="15"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457">
                                            <p:txEl>
                                              <p:pRg st="6" end="6"/>
                                            </p:txEl>
                                          </p:spTgt>
                                        </p:tgtEl>
                                        <p:attrNameLst>
                                          <p:attrName>style.visibility</p:attrName>
                                        </p:attrNameLst>
                                      </p:cBhvr>
                                      <p:to>
                                        <p:strVal val="visible"/>
                                      </p:to>
                                    </p:set>
                                    <p:animEffect transition="in" filter="fade">
                                      <p:cBhvr>
                                        <p:cTn id="21" dur="1000"/>
                                        <p:tgtEl>
                                          <p:spTgt spid="19457">
                                            <p:txEl>
                                              <p:pRg st="6" end="6"/>
                                            </p:txEl>
                                          </p:spTgt>
                                        </p:tgtEl>
                                      </p:cBhvr>
                                    </p:animEffect>
                                    <p:anim calcmode="lin" valueType="num">
                                      <p:cBhvr>
                                        <p:cTn id="22"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219200" y="304800"/>
            <a:ext cx="6781800" cy="61260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6400800" cy="762000"/>
          </a:xfrm>
        </p:spPr>
        <p:txBody>
          <a:bodyPr/>
          <a:lstStyle/>
          <a:p>
            <a:pPr eaLnBrk="1" hangingPunct="1"/>
            <a:r>
              <a:rPr lang="en-US" sz="4000" smtClean="0"/>
              <a:t>Types of Cellular Transport</a:t>
            </a:r>
          </a:p>
        </p:txBody>
      </p:sp>
      <p:sp>
        <p:nvSpPr>
          <p:cNvPr id="10243" name="Rectangle 3"/>
          <p:cNvSpPr>
            <a:spLocks noGrp="1" noChangeArrowheads="1"/>
          </p:cNvSpPr>
          <p:nvPr>
            <p:ph type="body" idx="1"/>
          </p:nvPr>
        </p:nvSpPr>
        <p:spPr>
          <a:xfrm>
            <a:off x="0" y="1066800"/>
            <a:ext cx="9144000" cy="5059363"/>
          </a:xfrm>
        </p:spPr>
        <p:txBody>
          <a:bodyPr>
            <a:normAutofit fontScale="92500" lnSpcReduction="10000"/>
          </a:bodyPr>
          <a:lstStyle/>
          <a:p>
            <a:pPr marL="609600" indent="-609600" eaLnBrk="1" hangingPunct="1"/>
            <a:r>
              <a:rPr lang="en-US" b="1" u="sng" smtClean="0">
                <a:solidFill>
                  <a:srgbClr val="FFF597"/>
                </a:solidFill>
              </a:rPr>
              <a:t>Passive Transport</a:t>
            </a:r>
            <a:r>
              <a:rPr lang="en-US" smtClean="0"/>
              <a:t> </a:t>
            </a:r>
          </a:p>
          <a:p>
            <a:pPr marL="609600" indent="-609600" eaLnBrk="1" hangingPunct="1">
              <a:buFontTx/>
              <a:buNone/>
            </a:pPr>
            <a:r>
              <a:rPr lang="en-US" smtClean="0"/>
              <a:t>	</a:t>
            </a:r>
            <a:r>
              <a:rPr lang="en-US" smtClean="0">
                <a:solidFill>
                  <a:schemeClr val="tx2"/>
                </a:solidFill>
              </a:rPr>
              <a:t>cell doesn’t use energy</a:t>
            </a:r>
          </a:p>
          <a:p>
            <a:pPr marL="990600" lvl="1" indent="-533400" eaLnBrk="1" hangingPunct="1">
              <a:buFontTx/>
              <a:buAutoNum type="arabicPeriod"/>
            </a:pPr>
            <a:r>
              <a:rPr lang="en-US" smtClean="0"/>
              <a:t>Diffusion</a:t>
            </a:r>
          </a:p>
          <a:p>
            <a:pPr marL="990600" lvl="1" indent="-533400" eaLnBrk="1" hangingPunct="1">
              <a:buFontTx/>
              <a:buAutoNum type="arabicPeriod"/>
            </a:pPr>
            <a:r>
              <a:rPr lang="en-US" smtClean="0"/>
              <a:t>Facilitated Diffusion</a:t>
            </a:r>
          </a:p>
          <a:p>
            <a:pPr marL="990600" lvl="1" indent="-533400" eaLnBrk="1" hangingPunct="1">
              <a:buFontTx/>
              <a:buAutoNum type="arabicPeriod"/>
            </a:pPr>
            <a:r>
              <a:rPr lang="en-US" smtClean="0"/>
              <a:t>Osmosis</a:t>
            </a:r>
          </a:p>
          <a:p>
            <a:pPr marL="990600" lvl="1" indent="-533400" eaLnBrk="1" hangingPunct="1">
              <a:buFontTx/>
              <a:buNone/>
            </a:pPr>
            <a:endParaRPr lang="en-US" sz="1400" smtClean="0"/>
          </a:p>
          <a:p>
            <a:pPr marL="609600" indent="-609600" eaLnBrk="1" hangingPunct="1"/>
            <a:r>
              <a:rPr lang="en-US" b="1" u="sng" smtClean="0">
                <a:solidFill>
                  <a:srgbClr val="FFF597"/>
                </a:solidFill>
              </a:rPr>
              <a:t>Active Transport</a:t>
            </a:r>
          </a:p>
          <a:p>
            <a:pPr marL="609600" indent="-609600" eaLnBrk="1" hangingPunct="1">
              <a:buFontTx/>
              <a:buNone/>
            </a:pPr>
            <a:r>
              <a:rPr lang="en-US" smtClean="0"/>
              <a:t>	</a:t>
            </a:r>
            <a:r>
              <a:rPr lang="en-US" smtClean="0">
                <a:solidFill>
                  <a:schemeClr val="tx2"/>
                </a:solidFill>
              </a:rPr>
              <a:t>cell does use energy</a:t>
            </a:r>
          </a:p>
          <a:p>
            <a:pPr marL="990600" lvl="1" indent="-533400" eaLnBrk="1" hangingPunct="1">
              <a:buFontTx/>
              <a:buAutoNum type="arabicPeriod"/>
            </a:pPr>
            <a:r>
              <a:rPr lang="en-US" smtClean="0"/>
              <a:t>Protein Pumps</a:t>
            </a:r>
          </a:p>
          <a:p>
            <a:pPr marL="990600" lvl="1" indent="-533400" eaLnBrk="1" hangingPunct="1">
              <a:buFontTx/>
              <a:buAutoNum type="arabicPeriod"/>
            </a:pPr>
            <a:r>
              <a:rPr lang="en-US" smtClean="0"/>
              <a:t>Endocytosis</a:t>
            </a:r>
          </a:p>
          <a:p>
            <a:pPr marL="990600" lvl="1" indent="-533400" eaLnBrk="1" hangingPunct="1">
              <a:buFontTx/>
              <a:buAutoNum type="arabicPeriod"/>
            </a:pPr>
            <a:r>
              <a:rPr lang="en-US" smtClean="0"/>
              <a:t>Exocytosis</a:t>
            </a:r>
          </a:p>
        </p:txBody>
      </p:sp>
      <p:grpSp>
        <p:nvGrpSpPr>
          <p:cNvPr id="2" name="Group 81"/>
          <p:cNvGrpSpPr>
            <a:grpSpLocks/>
          </p:cNvGrpSpPr>
          <p:nvPr/>
        </p:nvGrpSpPr>
        <p:grpSpPr bwMode="auto">
          <a:xfrm>
            <a:off x="4953000" y="4205288"/>
            <a:ext cx="3963988" cy="2652712"/>
            <a:chOff x="2880" y="2400"/>
            <a:chExt cx="2497" cy="1671"/>
          </a:xfrm>
        </p:grpSpPr>
        <p:grpSp>
          <p:nvGrpSpPr>
            <p:cNvPr id="3" name="Group 25"/>
            <p:cNvGrpSpPr>
              <a:grpSpLocks/>
            </p:cNvGrpSpPr>
            <p:nvPr/>
          </p:nvGrpSpPr>
          <p:grpSpPr bwMode="auto">
            <a:xfrm>
              <a:off x="2880" y="2400"/>
              <a:ext cx="2497" cy="1671"/>
              <a:chOff x="2976" y="2400"/>
              <a:chExt cx="2497" cy="1671"/>
            </a:xfrm>
          </p:grpSpPr>
          <p:sp>
            <p:nvSpPr>
              <p:cNvPr id="10272" name="Oval 26"/>
              <p:cNvSpPr>
                <a:spLocks noChangeArrowheads="1"/>
              </p:cNvSpPr>
              <p:nvPr/>
            </p:nvSpPr>
            <p:spPr bwMode="auto">
              <a:xfrm>
                <a:off x="4560"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4" name="Group 27"/>
              <p:cNvGrpSpPr>
                <a:grpSpLocks/>
              </p:cNvGrpSpPr>
              <p:nvPr/>
            </p:nvGrpSpPr>
            <p:grpSpPr bwMode="auto">
              <a:xfrm>
                <a:off x="2976" y="2400"/>
                <a:ext cx="2497" cy="1671"/>
                <a:chOff x="2976" y="2400"/>
                <a:chExt cx="2497" cy="1671"/>
              </a:xfrm>
            </p:grpSpPr>
            <p:sp>
              <p:nvSpPr>
                <p:cNvPr id="10274" name="Freeform 28"/>
                <p:cNvSpPr>
                  <a:spLocks/>
                </p:cNvSpPr>
                <p:nvPr/>
              </p:nvSpPr>
              <p:spPr bwMode="auto">
                <a:xfrm>
                  <a:off x="2976" y="2933"/>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75" name="Oval 29"/>
                <p:cNvSpPr>
                  <a:spLocks noChangeArrowheads="1"/>
                </p:cNvSpPr>
                <p:nvPr/>
              </p:nvSpPr>
              <p:spPr bwMode="auto">
                <a:xfrm>
                  <a:off x="4417" y="36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6" name="Oval 30"/>
                <p:cNvSpPr>
                  <a:spLocks noChangeArrowheads="1"/>
                </p:cNvSpPr>
                <p:nvPr/>
              </p:nvSpPr>
              <p:spPr bwMode="auto">
                <a:xfrm>
                  <a:off x="4513" y="3264"/>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77" name="Line 31"/>
                <p:cNvSpPr>
                  <a:spLocks noChangeShapeType="1"/>
                </p:cNvSpPr>
                <p:nvPr/>
              </p:nvSpPr>
              <p:spPr bwMode="auto">
                <a:xfrm flipH="1" flipV="1">
                  <a:off x="4369" y="3408"/>
                  <a:ext cx="192" cy="48"/>
                </a:xfrm>
                <a:prstGeom prst="line">
                  <a:avLst/>
                </a:prstGeom>
                <a:noFill/>
                <a:ln w="9525">
                  <a:solidFill>
                    <a:schemeClr val="tx1"/>
                  </a:solidFill>
                  <a:round/>
                  <a:headEnd/>
                  <a:tailEnd/>
                </a:ln>
              </p:spPr>
              <p:txBody>
                <a:bodyPr/>
                <a:lstStyle/>
                <a:p>
                  <a:endParaRPr lang="en-US"/>
                </a:p>
              </p:txBody>
            </p:sp>
            <p:sp>
              <p:nvSpPr>
                <p:cNvPr id="10278" name="Line 32"/>
                <p:cNvSpPr>
                  <a:spLocks noChangeShapeType="1"/>
                </p:cNvSpPr>
                <p:nvPr/>
              </p:nvSpPr>
              <p:spPr bwMode="auto">
                <a:xfrm>
                  <a:off x="4561" y="3408"/>
                  <a:ext cx="0" cy="192"/>
                </a:xfrm>
                <a:prstGeom prst="line">
                  <a:avLst/>
                </a:prstGeom>
                <a:noFill/>
                <a:ln w="9525">
                  <a:solidFill>
                    <a:schemeClr val="tx1"/>
                  </a:solidFill>
                  <a:round/>
                  <a:headEnd/>
                  <a:tailEnd/>
                </a:ln>
              </p:spPr>
              <p:txBody>
                <a:bodyPr/>
                <a:lstStyle/>
                <a:p>
                  <a:endParaRPr lang="en-US"/>
                </a:p>
              </p:txBody>
            </p:sp>
            <p:sp>
              <p:nvSpPr>
                <p:cNvPr id="10279" name="Line 33"/>
                <p:cNvSpPr>
                  <a:spLocks noChangeShapeType="1"/>
                </p:cNvSpPr>
                <p:nvPr/>
              </p:nvSpPr>
              <p:spPr bwMode="auto">
                <a:xfrm flipH="1">
                  <a:off x="4465" y="3600"/>
                  <a:ext cx="96" cy="96"/>
                </a:xfrm>
                <a:prstGeom prst="line">
                  <a:avLst/>
                </a:prstGeom>
                <a:noFill/>
                <a:ln w="9525">
                  <a:solidFill>
                    <a:schemeClr val="tx1"/>
                  </a:solidFill>
                  <a:round/>
                  <a:headEnd/>
                  <a:tailEnd/>
                </a:ln>
              </p:spPr>
              <p:txBody>
                <a:bodyPr/>
                <a:lstStyle/>
                <a:p>
                  <a:endParaRPr lang="en-US"/>
                </a:p>
              </p:txBody>
            </p:sp>
            <p:sp>
              <p:nvSpPr>
                <p:cNvPr id="10280" name="Line 34"/>
                <p:cNvSpPr>
                  <a:spLocks noChangeShapeType="1"/>
                </p:cNvSpPr>
                <p:nvPr/>
              </p:nvSpPr>
              <p:spPr bwMode="auto">
                <a:xfrm>
                  <a:off x="4561" y="3600"/>
                  <a:ext cx="48" cy="96"/>
                </a:xfrm>
                <a:prstGeom prst="line">
                  <a:avLst/>
                </a:prstGeom>
                <a:noFill/>
                <a:ln w="9525">
                  <a:solidFill>
                    <a:schemeClr val="tx1"/>
                  </a:solidFill>
                  <a:round/>
                  <a:headEnd/>
                  <a:tailEnd/>
                </a:ln>
              </p:spPr>
              <p:txBody>
                <a:bodyPr/>
                <a:lstStyle/>
                <a:p>
                  <a:endParaRPr lang="en-US"/>
                </a:p>
              </p:txBody>
            </p:sp>
            <p:sp>
              <p:nvSpPr>
                <p:cNvPr id="10281" name="Line 35"/>
                <p:cNvSpPr>
                  <a:spLocks noChangeShapeType="1"/>
                </p:cNvSpPr>
                <p:nvPr/>
              </p:nvSpPr>
              <p:spPr bwMode="auto">
                <a:xfrm flipV="1">
                  <a:off x="4561" y="3408"/>
                  <a:ext cx="144" cy="48"/>
                </a:xfrm>
                <a:prstGeom prst="line">
                  <a:avLst/>
                </a:prstGeom>
                <a:noFill/>
                <a:ln w="9525">
                  <a:solidFill>
                    <a:schemeClr val="tx1"/>
                  </a:solidFill>
                  <a:round/>
                  <a:headEnd/>
                  <a:tailEnd/>
                </a:ln>
              </p:spPr>
              <p:txBody>
                <a:bodyPr/>
                <a:lstStyle/>
                <a:p>
                  <a:endParaRPr lang="en-US"/>
                </a:p>
              </p:txBody>
            </p:sp>
            <p:sp>
              <p:nvSpPr>
                <p:cNvPr id="10282" name="Line 36"/>
                <p:cNvSpPr>
                  <a:spLocks noChangeShapeType="1"/>
                </p:cNvSpPr>
                <p:nvPr/>
              </p:nvSpPr>
              <p:spPr bwMode="auto">
                <a:xfrm flipH="1" flipV="1">
                  <a:off x="4033" y="2880"/>
                  <a:ext cx="336" cy="672"/>
                </a:xfrm>
                <a:prstGeom prst="line">
                  <a:avLst/>
                </a:prstGeom>
                <a:noFill/>
                <a:ln w="9525">
                  <a:solidFill>
                    <a:schemeClr val="tx1"/>
                  </a:solidFill>
                  <a:round/>
                  <a:headEnd/>
                  <a:tailEnd type="triangle" w="med" len="med"/>
                </a:ln>
              </p:spPr>
              <p:txBody>
                <a:bodyPr/>
                <a:lstStyle/>
                <a:p>
                  <a:endParaRPr lang="en-US"/>
                </a:p>
              </p:txBody>
            </p:sp>
            <p:sp>
              <p:nvSpPr>
                <p:cNvPr id="10283" name="Line 37"/>
                <p:cNvSpPr>
                  <a:spLocks noChangeShapeType="1"/>
                </p:cNvSpPr>
                <p:nvPr/>
              </p:nvSpPr>
              <p:spPr bwMode="auto">
                <a:xfrm flipH="1">
                  <a:off x="3841" y="2880"/>
                  <a:ext cx="144" cy="0"/>
                </a:xfrm>
                <a:prstGeom prst="line">
                  <a:avLst/>
                </a:prstGeom>
                <a:noFill/>
                <a:ln w="9525">
                  <a:solidFill>
                    <a:schemeClr val="tx1"/>
                  </a:solidFill>
                  <a:round/>
                  <a:headEnd/>
                  <a:tailEnd type="triangle" w="med" len="med"/>
                </a:ln>
              </p:spPr>
              <p:txBody>
                <a:bodyPr/>
                <a:lstStyle/>
                <a:p>
                  <a:endParaRPr lang="en-US"/>
                </a:p>
              </p:txBody>
            </p:sp>
            <p:sp>
              <p:nvSpPr>
                <p:cNvPr id="10284" name="Line 38"/>
                <p:cNvSpPr>
                  <a:spLocks noChangeShapeType="1"/>
                </p:cNvSpPr>
                <p:nvPr/>
              </p:nvSpPr>
              <p:spPr bwMode="auto">
                <a:xfrm flipH="1" flipV="1">
                  <a:off x="3985" y="3312"/>
                  <a:ext cx="336" cy="528"/>
                </a:xfrm>
                <a:prstGeom prst="line">
                  <a:avLst/>
                </a:prstGeom>
                <a:noFill/>
                <a:ln w="9525">
                  <a:solidFill>
                    <a:schemeClr val="tx1"/>
                  </a:solidFill>
                  <a:round/>
                  <a:headEnd/>
                  <a:tailEnd type="triangle" w="med" len="med"/>
                </a:ln>
              </p:spPr>
              <p:txBody>
                <a:bodyPr/>
                <a:lstStyle/>
                <a:p>
                  <a:endParaRPr lang="en-US"/>
                </a:p>
              </p:txBody>
            </p:sp>
            <p:sp>
              <p:nvSpPr>
                <p:cNvPr id="10285" name="Text Box 39"/>
                <p:cNvSpPr txBox="1">
                  <a:spLocks noChangeArrowheads="1"/>
                </p:cNvSpPr>
                <p:nvPr/>
              </p:nvSpPr>
              <p:spPr bwMode="auto">
                <a:xfrm>
                  <a:off x="3601" y="3120"/>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86" name="Text Box 40"/>
                <p:cNvSpPr txBox="1">
                  <a:spLocks noChangeArrowheads="1"/>
                </p:cNvSpPr>
                <p:nvPr/>
              </p:nvSpPr>
              <p:spPr bwMode="auto">
                <a:xfrm>
                  <a:off x="4417" y="3840"/>
                  <a:ext cx="432"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87" name="AutoShape 41"/>
                <p:cNvSpPr>
                  <a:spLocks noChangeArrowheads="1"/>
                </p:cNvSpPr>
                <p:nvPr/>
              </p:nvSpPr>
              <p:spPr bwMode="auto">
                <a:xfrm>
                  <a:off x="4513" y="2400"/>
                  <a:ext cx="960" cy="816"/>
                </a:xfrm>
                <a:prstGeom prst="wedgeEllipseCallout">
                  <a:avLst>
                    <a:gd name="adj1" fmla="val -34375"/>
                    <a:gd name="adj2" fmla="val 65319"/>
                  </a:avLst>
                </a:prstGeom>
                <a:solidFill>
                  <a:schemeClr val="accent1"/>
                </a:solidFill>
                <a:ln w="9525">
                  <a:solidFill>
                    <a:schemeClr val="tx1"/>
                  </a:solidFill>
                  <a:miter lim="800000"/>
                  <a:headEnd/>
                  <a:tailEnd/>
                </a:ln>
              </p:spPr>
              <p:txBody>
                <a:bodyPr/>
                <a:lstStyle/>
                <a:p>
                  <a:pPr algn="ctr" eaLnBrk="1" hangingPunct="1"/>
                  <a:r>
                    <a:rPr lang="en-US"/>
                    <a:t>This is gonna be hard work!!</a:t>
                  </a:r>
                </a:p>
              </p:txBody>
            </p:sp>
          </p:grpSp>
        </p:grpSp>
        <p:sp>
          <p:nvSpPr>
            <p:cNvPr id="10270" name="Oval 78"/>
            <p:cNvSpPr>
              <a:spLocks noChangeArrowheads="1"/>
            </p:cNvSpPr>
            <p:nvPr/>
          </p:nvSpPr>
          <p:spPr bwMode="auto">
            <a:xfrm>
              <a:off x="4512"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1" name="Oval 79"/>
            <p:cNvSpPr>
              <a:spLocks noChangeArrowheads="1"/>
            </p:cNvSpPr>
            <p:nvPr/>
          </p:nvSpPr>
          <p:spPr bwMode="auto">
            <a:xfrm>
              <a:off x="4368"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82"/>
          <p:cNvGrpSpPr>
            <a:grpSpLocks/>
          </p:cNvGrpSpPr>
          <p:nvPr/>
        </p:nvGrpSpPr>
        <p:grpSpPr bwMode="auto">
          <a:xfrm>
            <a:off x="4876800" y="914400"/>
            <a:ext cx="3276600" cy="2805113"/>
            <a:chOff x="3072" y="576"/>
            <a:chExt cx="2064" cy="1767"/>
          </a:xfrm>
        </p:grpSpPr>
        <p:grpSp>
          <p:nvGrpSpPr>
            <p:cNvPr id="6" name="Group 5"/>
            <p:cNvGrpSpPr>
              <a:grpSpLocks/>
            </p:cNvGrpSpPr>
            <p:nvPr/>
          </p:nvGrpSpPr>
          <p:grpSpPr bwMode="auto">
            <a:xfrm>
              <a:off x="3072" y="576"/>
              <a:ext cx="2064" cy="1767"/>
              <a:chOff x="3072" y="576"/>
              <a:chExt cx="2064" cy="1767"/>
            </a:xfrm>
          </p:grpSpPr>
          <p:sp>
            <p:nvSpPr>
              <p:cNvPr id="10250" name="Line 6"/>
              <p:cNvSpPr>
                <a:spLocks noChangeShapeType="1"/>
              </p:cNvSpPr>
              <p:nvPr/>
            </p:nvSpPr>
            <p:spPr bwMode="auto">
              <a:xfrm>
                <a:off x="4176" y="1248"/>
                <a:ext cx="336" cy="624"/>
              </a:xfrm>
              <a:prstGeom prst="line">
                <a:avLst/>
              </a:prstGeom>
              <a:noFill/>
              <a:ln w="9525">
                <a:solidFill>
                  <a:schemeClr val="tx1"/>
                </a:solidFill>
                <a:round/>
                <a:headEnd/>
                <a:tailEnd type="triangle" w="med" len="med"/>
              </a:ln>
            </p:spPr>
            <p:txBody>
              <a:bodyPr/>
              <a:lstStyle/>
              <a:p>
                <a:endParaRPr lang="en-US"/>
              </a:p>
            </p:txBody>
          </p:sp>
          <p:grpSp>
            <p:nvGrpSpPr>
              <p:cNvPr id="7" name="Group 7"/>
              <p:cNvGrpSpPr>
                <a:grpSpLocks/>
              </p:cNvGrpSpPr>
              <p:nvPr/>
            </p:nvGrpSpPr>
            <p:grpSpPr bwMode="auto">
              <a:xfrm>
                <a:off x="3072" y="576"/>
                <a:ext cx="2064" cy="1767"/>
                <a:chOff x="3120" y="576"/>
                <a:chExt cx="2064" cy="1767"/>
              </a:xfrm>
            </p:grpSpPr>
            <p:sp>
              <p:nvSpPr>
                <p:cNvPr id="10252" name="Line 8"/>
                <p:cNvSpPr>
                  <a:spLocks noChangeShapeType="1"/>
                </p:cNvSpPr>
                <p:nvPr/>
              </p:nvSpPr>
              <p:spPr bwMode="auto">
                <a:xfrm>
                  <a:off x="3984" y="1152"/>
                  <a:ext cx="48" cy="96"/>
                </a:xfrm>
                <a:prstGeom prst="line">
                  <a:avLst/>
                </a:prstGeom>
                <a:noFill/>
                <a:ln w="9525">
                  <a:solidFill>
                    <a:schemeClr val="tx1"/>
                  </a:solidFill>
                  <a:round/>
                  <a:headEnd/>
                  <a:tailEnd/>
                </a:ln>
              </p:spPr>
              <p:txBody>
                <a:bodyPr/>
                <a:lstStyle/>
                <a:p>
                  <a:endParaRPr lang="en-US"/>
                </a:p>
              </p:txBody>
            </p:sp>
            <p:grpSp>
              <p:nvGrpSpPr>
                <p:cNvPr id="8" name="Group 9"/>
                <p:cNvGrpSpPr>
                  <a:grpSpLocks/>
                </p:cNvGrpSpPr>
                <p:nvPr/>
              </p:nvGrpSpPr>
              <p:grpSpPr bwMode="auto">
                <a:xfrm>
                  <a:off x="3120" y="576"/>
                  <a:ext cx="2064" cy="1767"/>
                  <a:chOff x="3120" y="576"/>
                  <a:chExt cx="2064" cy="1767"/>
                </a:xfrm>
              </p:grpSpPr>
              <p:sp>
                <p:nvSpPr>
                  <p:cNvPr id="10254" name="Line 10"/>
                  <p:cNvSpPr>
                    <a:spLocks noChangeShapeType="1"/>
                  </p:cNvSpPr>
                  <p:nvPr/>
                </p:nvSpPr>
                <p:spPr bwMode="auto">
                  <a:xfrm flipH="1">
                    <a:off x="3888" y="1152"/>
                    <a:ext cx="96" cy="96"/>
                  </a:xfrm>
                  <a:prstGeom prst="line">
                    <a:avLst/>
                  </a:prstGeom>
                  <a:noFill/>
                  <a:ln w="9525">
                    <a:solidFill>
                      <a:schemeClr val="tx1"/>
                    </a:solidFill>
                    <a:round/>
                    <a:headEnd/>
                    <a:tailEnd/>
                  </a:ln>
                </p:spPr>
                <p:txBody>
                  <a:bodyPr/>
                  <a:lstStyle/>
                  <a:p>
                    <a:endParaRPr lang="en-US"/>
                  </a:p>
                </p:txBody>
              </p:sp>
              <p:sp>
                <p:nvSpPr>
                  <p:cNvPr id="10255" name="Oval 11"/>
                  <p:cNvSpPr>
                    <a:spLocks noChangeArrowheads="1"/>
                  </p:cNvSpPr>
                  <p:nvPr/>
                </p:nvSpPr>
                <p:spPr bwMode="auto">
                  <a:xfrm>
                    <a:off x="3984"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6" name="Oval 12"/>
                  <p:cNvSpPr>
                    <a:spLocks noChangeArrowheads="1"/>
                  </p:cNvSpPr>
                  <p:nvPr/>
                </p:nvSpPr>
                <p:spPr bwMode="auto">
                  <a:xfrm>
                    <a:off x="403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9" name="Group 13"/>
                  <p:cNvGrpSpPr>
                    <a:grpSpLocks/>
                  </p:cNvGrpSpPr>
                  <p:nvPr/>
                </p:nvGrpSpPr>
                <p:grpSpPr bwMode="auto">
                  <a:xfrm>
                    <a:off x="3120" y="576"/>
                    <a:ext cx="2064" cy="1767"/>
                    <a:chOff x="3120" y="576"/>
                    <a:chExt cx="2064" cy="1767"/>
                  </a:xfrm>
                </p:grpSpPr>
                <p:sp>
                  <p:nvSpPr>
                    <p:cNvPr id="10258" name="Freeform 14"/>
                    <p:cNvSpPr>
                      <a:spLocks/>
                    </p:cNvSpPr>
                    <p:nvPr/>
                  </p:nvSpPr>
                  <p:spPr bwMode="auto">
                    <a:xfrm>
                      <a:off x="3120" y="1296"/>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59" name="Oval 15"/>
                    <p:cNvSpPr>
                      <a:spLocks noChangeArrowheads="1"/>
                    </p:cNvSpPr>
                    <p:nvPr/>
                  </p:nvSpPr>
                  <p:spPr bwMode="auto">
                    <a:xfrm>
                      <a:off x="3936" y="816"/>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60" name="Line 16"/>
                    <p:cNvSpPr>
                      <a:spLocks noChangeShapeType="1"/>
                    </p:cNvSpPr>
                    <p:nvPr/>
                  </p:nvSpPr>
                  <p:spPr bwMode="auto">
                    <a:xfrm>
                      <a:off x="3984" y="960"/>
                      <a:ext cx="0" cy="192"/>
                    </a:xfrm>
                    <a:prstGeom prst="line">
                      <a:avLst/>
                    </a:prstGeom>
                    <a:noFill/>
                    <a:ln w="9525">
                      <a:solidFill>
                        <a:schemeClr val="tx1"/>
                      </a:solidFill>
                      <a:round/>
                      <a:headEnd/>
                      <a:tailEnd/>
                    </a:ln>
                  </p:spPr>
                  <p:txBody>
                    <a:bodyPr/>
                    <a:lstStyle/>
                    <a:p>
                      <a:endParaRPr lang="en-US"/>
                    </a:p>
                  </p:txBody>
                </p:sp>
                <p:sp>
                  <p:nvSpPr>
                    <p:cNvPr id="10261" name="Oval 17"/>
                    <p:cNvSpPr>
                      <a:spLocks noChangeArrowheads="1"/>
                    </p:cNvSpPr>
                    <p:nvPr/>
                  </p:nvSpPr>
                  <p:spPr bwMode="auto">
                    <a:xfrm>
                      <a:off x="3888"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2" name="Line 18"/>
                    <p:cNvSpPr>
                      <a:spLocks noChangeShapeType="1"/>
                    </p:cNvSpPr>
                    <p:nvPr/>
                  </p:nvSpPr>
                  <p:spPr bwMode="auto">
                    <a:xfrm flipH="1" flipV="1">
                      <a:off x="3792" y="1008"/>
                      <a:ext cx="192" cy="48"/>
                    </a:xfrm>
                    <a:prstGeom prst="line">
                      <a:avLst/>
                    </a:prstGeom>
                    <a:noFill/>
                    <a:ln w="9525">
                      <a:solidFill>
                        <a:schemeClr val="tx1"/>
                      </a:solidFill>
                      <a:round/>
                      <a:headEnd/>
                      <a:tailEnd/>
                    </a:ln>
                  </p:spPr>
                  <p:txBody>
                    <a:bodyPr/>
                    <a:lstStyle/>
                    <a:p>
                      <a:endParaRPr lang="en-US"/>
                    </a:p>
                  </p:txBody>
                </p:sp>
                <p:sp>
                  <p:nvSpPr>
                    <p:cNvPr id="10263" name="Line 19"/>
                    <p:cNvSpPr>
                      <a:spLocks noChangeShapeType="1"/>
                    </p:cNvSpPr>
                    <p:nvPr/>
                  </p:nvSpPr>
                  <p:spPr bwMode="auto">
                    <a:xfrm flipV="1">
                      <a:off x="3984" y="1008"/>
                      <a:ext cx="144" cy="48"/>
                    </a:xfrm>
                    <a:prstGeom prst="line">
                      <a:avLst/>
                    </a:prstGeom>
                    <a:noFill/>
                    <a:ln w="9525">
                      <a:solidFill>
                        <a:schemeClr val="tx1"/>
                      </a:solidFill>
                      <a:round/>
                      <a:headEnd/>
                      <a:tailEnd/>
                    </a:ln>
                  </p:spPr>
                  <p:txBody>
                    <a:bodyPr/>
                    <a:lstStyle/>
                    <a:p>
                      <a:endParaRPr lang="en-US"/>
                    </a:p>
                  </p:txBody>
                </p:sp>
                <p:sp>
                  <p:nvSpPr>
                    <p:cNvPr id="10264" name="Line 20"/>
                    <p:cNvSpPr>
                      <a:spLocks noChangeShapeType="1"/>
                    </p:cNvSpPr>
                    <p:nvPr/>
                  </p:nvSpPr>
                  <p:spPr bwMode="auto">
                    <a:xfrm>
                      <a:off x="4608" y="1920"/>
                      <a:ext cx="480" cy="0"/>
                    </a:xfrm>
                    <a:prstGeom prst="line">
                      <a:avLst/>
                    </a:prstGeom>
                    <a:noFill/>
                    <a:ln w="9525">
                      <a:solidFill>
                        <a:schemeClr val="tx1"/>
                      </a:solidFill>
                      <a:round/>
                      <a:headEnd/>
                      <a:tailEnd type="triangle" w="med" len="med"/>
                    </a:ln>
                  </p:spPr>
                  <p:txBody>
                    <a:bodyPr/>
                    <a:lstStyle/>
                    <a:p>
                      <a:endParaRPr lang="en-US"/>
                    </a:p>
                  </p:txBody>
                </p:sp>
                <p:sp>
                  <p:nvSpPr>
                    <p:cNvPr id="10265" name="Text Box 21"/>
                    <p:cNvSpPr txBox="1">
                      <a:spLocks noChangeArrowheads="1"/>
                    </p:cNvSpPr>
                    <p:nvPr/>
                  </p:nvSpPr>
                  <p:spPr bwMode="auto">
                    <a:xfrm>
                      <a:off x="3744" y="1536"/>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66" name="Text Box 22"/>
                    <p:cNvSpPr txBox="1">
                      <a:spLocks noChangeArrowheads="1"/>
                    </p:cNvSpPr>
                    <p:nvPr/>
                  </p:nvSpPr>
                  <p:spPr bwMode="auto">
                    <a:xfrm>
                      <a:off x="4608" y="2112"/>
                      <a:ext cx="576"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67" name="AutoShape 23"/>
                    <p:cNvSpPr>
                      <a:spLocks noChangeArrowheads="1"/>
                    </p:cNvSpPr>
                    <p:nvPr/>
                  </p:nvSpPr>
                  <p:spPr bwMode="auto">
                    <a:xfrm>
                      <a:off x="4128" y="576"/>
                      <a:ext cx="960" cy="336"/>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a:t>Weeee!!!</a:t>
                      </a:r>
                    </a:p>
                  </p:txBody>
                </p:sp>
                <p:sp>
                  <p:nvSpPr>
                    <p:cNvPr id="10268" name="Line 24"/>
                    <p:cNvSpPr>
                      <a:spLocks noChangeShapeType="1"/>
                    </p:cNvSpPr>
                    <p:nvPr/>
                  </p:nvSpPr>
                  <p:spPr bwMode="auto">
                    <a:xfrm>
                      <a:off x="4032" y="1776"/>
                      <a:ext cx="528" cy="480"/>
                    </a:xfrm>
                    <a:prstGeom prst="line">
                      <a:avLst/>
                    </a:prstGeom>
                    <a:noFill/>
                    <a:ln w="9525">
                      <a:solidFill>
                        <a:schemeClr val="tx1"/>
                      </a:solidFill>
                      <a:round/>
                      <a:headEnd/>
                      <a:tailEnd type="triangle" w="med" len="med"/>
                    </a:ln>
                  </p:spPr>
                  <p:txBody>
                    <a:bodyPr/>
                    <a:lstStyle/>
                    <a:p>
                      <a:endParaRPr lang="en-US"/>
                    </a:p>
                  </p:txBody>
                </p:sp>
              </p:grpSp>
            </p:grpSp>
          </p:grpSp>
        </p:grpSp>
        <p:sp>
          <p:nvSpPr>
            <p:cNvPr id="10249" name="Oval 80"/>
            <p:cNvSpPr>
              <a:spLocks noChangeArrowheads="1"/>
            </p:cNvSpPr>
            <p:nvPr/>
          </p:nvSpPr>
          <p:spPr bwMode="auto">
            <a:xfrm>
              <a:off x="379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246" name="Text Box 83"/>
          <p:cNvSpPr txBox="1">
            <a:spLocks noChangeArrowheads="1"/>
          </p:cNvSpPr>
          <p:nvPr/>
        </p:nvSpPr>
        <p:spPr bwMode="auto">
          <a:xfrm>
            <a:off x="6705600" y="0"/>
            <a:ext cx="2438400" cy="915988"/>
          </a:xfrm>
          <a:prstGeom prst="rect">
            <a:avLst/>
          </a:prstGeom>
          <a:noFill/>
          <a:ln w="9525">
            <a:noFill/>
            <a:miter lim="800000"/>
            <a:headEnd/>
            <a:tailEnd/>
          </a:ln>
        </p:spPr>
        <p:txBody>
          <a:bodyPr>
            <a:spAutoFit/>
          </a:bodyPr>
          <a:lstStyle/>
          <a:p>
            <a:pPr algn="ctr">
              <a:spcBef>
                <a:spcPct val="50000"/>
              </a:spcBef>
              <a:buFontTx/>
              <a:buChar char="•"/>
            </a:pPr>
            <a:r>
              <a:rPr lang="en-US">
                <a:hlinkClick r:id="rId3"/>
              </a:rPr>
              <a:t>Animations </a:t>
            </a:r>
            <a:r>
              <a:rPr lang="en-US"/>
              <a:t>of Active Transport &amp; Passive Transport</a:t>
            </a:r>
          </a:p>
        </p:txBody>
      </p:sp>
      <p:sp>
        <p:nvSpPr>
          <p:cNvPr id="10247" name="Line 84"/>
          <p:cNvSpPr>
            <a:spLocks noChangeShapeType="1"/>
          </p:cNvSpPr>
          <p:nvPr/>
        </p:nvSpPr>
        <p:spPr bwMode="auto">
          <a:xfrm>
            <a:off x="0" y="838200"/>
            <a:ext cx="6324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0" name="Rectangle 106"/>
          <p:cNvSpPr>
            <a:spLocks noChangeArrowheads="1"/>
          </p:cNvSpPr>
          <p:nvPr/>
        </p:nvSpPr>
        <p:spPr bwMode="auto">
          <a:xfrm>
            <a:off x="152400" y="152400"/>
            <a:ext cx="8763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small</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particles across a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membrane like the</a:t>
            </a:r>
            <a:r>
              <a:rPr lang="en-US" sz="2800" dirty="0" smtClean="0">
                <a:latin typeface="Arial" pitchFamily="34"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cell membrane until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equilibrium</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reached.</a:t>
            </a:r>
            <a:endParaRPr kumimoji="0" lang="en-US" sz="28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These particles move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i="0" strike="noStrike" cap="none" normalizeH="0" baseline="0" dirty="0" smtClean="0">
                <a:ln>
                  <a:noFill/>
                </a:ln>
                <a:effectLst/>
                <a:latin typeface="Calibri" pitchFamily="34" charset="0"/>
                <a:ea typeface="Times New Roman" pitchFamily="18" charset="0"/>
                <a:cs typeface="Arial" pitchFamily="34" charset="0"/>
              </a:rPr>
              <a:t>.</a:t>
            </a:r>
            <a:endParaRPr kumimoji="0" lang="en-US" sz="280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505" name="Group 1"/>
          <p:cNvGrpSpPr>
            <a:grpSpLocks/>
          </p:cNvGrpSpPr>
          <p:nvPr/>
        </p:nvGrpSpPr>
        <p:grpSpPr bwMode="auto">
          <a:xfrm>
            <a:off x="1905000" y="3505200"/>
            <a:ext cx="5867804" cy="2301875"/>
            <a:chOff x="3094" y="13230"/>
            <a:chExt cx="6950" cy="1971"/>
          </a:xfrm>
        </p:grpSpPr>
        <p:grpSp>
          <p:nvGrpSpPr>
            <p:cNvPr id="21509" name="Group 5"/>
            <p:cNvGrpSpPr>
              <a:grpSpLocks/>
            </p:cNvGrpSpPr>
            <p:nvPr/>
          </p:nvGrpSpPr>
          <p:grpSpPr bwMode="auto">
            <a:xfrm>
              <a:off x="3094" y="13230"/>
              <a:ext cx="4752" cy="1839"/>
              <a:chOff x="2920" y="12961"/>
              <a:chExt cx="4985" cy="2079"/>
            </a:xfrm>
          </p:grpSpPr>
          <p:grpSp>
            <p:nvGrpSpPr>
              <p:cNvPr id="21524" name="Group 20"/>
              <p:cNvGrpSpPr>
                <a:grpSpLocks/>
              </p:cNvGrpSpPr>
              <p:nvPr/>
            </p:nvGrpSpPr>
            <p:grpSpPr bwMode="auto">
              <a:xfrm>
                <a:off x="2920" y="13544"/>
                <a:ext cx="4985" cy="1198"/>
                <a:chOff x="2920" y="14130"/>
                <a:chExt cx="4985" cy="1198"/>
              </a:xfrm>
            </p:grpSpPr>
            <p:grpSp>
              <p:nvGrpSpPr>
                <p:cNvPr id="21526" name="Group 22"/>
                <p:cNvGrpSpPr>
                  <a:grpSpLocks/>
                </p:cNvGrpSpPr>
                <p:nvPr/>
              </p:nvGrpSpPr>
              <p:grpSpPr bwMode="auto">
                <a:xfrm>
                  <a:off x="2920" y="14130"/>
                  <a:ext cx="4985" cy="1051"/>
                  <a:chOff x="1815" y="1649"/>
                  <a:chExt cx="4984" cy="1051"/>
                </a:xfrm>
              </p:grpSpPr>
              <p:grpSp>
                <p:nvGrpSpPr>
                  <p:cNvPr id="21583" name="Group 79"/>
                  <p:cNvGrpSpPr>
                    <a:grpSpLocks/>
                  </p:cNvGrpSpPr>
                  <p:nvPr/>
                </p:nvGrpSpPr>
                <p:grpSpPr bwMode="auto">
                  <a:xfrm>
                    <a:off x="1815" y="1649"/>
                    <a:ext cx="1054" cy="1047"/>
                    <a:chOff x="1815" y="1649"/>
                    <a:chExt cx="1054" cy="1047"/>
                  </a:xfrm>
                </p:grpSpPr>
                <p:grpSp>
                  <p:nvGrpSpPr>
                    <p:cNvPr id="21597" name="Group 93"/>
                    <p:cNvGrpSpPr>
                      <a:grpSpLocks/>
                    </p:cNvGrpSpPr>
                    <p:nvPr/>
                  </p:nvGrpSpPr>
                  <p:grpSpPr bwMode="auto">
                    <a:xfrm rot="10800000">
                      <a:off x="1820" y="2244"/>
                      <a:ext cx="1049" cy="452"/>
                      <a:chOff x="1815" y="1485"/>
                      <a:chExt cx="1350" cy="660"/>
                    </a:xfrm>
                  </p:grpSpPr>
                  <p:grpSp>
                    <p:nvGrpSpPr>
                      <p:cNvPr id="21606" name="Group 102"/>
                      <p:cNvGrpSpPr>
                        <a:grpSpLocks/>
                      </p:cNvGrpSpPr>
                      <p:nvPr/>
                    </p:nvGrpSpPr>
                    <p:grpSpPr bwMode="auto">
                      <a:xfrm>
                        <a:off x="1815" y="1485"/>
                        <a:ext cx="450" cy="660"/>
                        <a:chOff x="1815" y="1485"/>
                        <a:chExt cx="450" cy="660"/>
                      </a:xfrm>
                    </p:grpSpPr>
                    <p:sp>
                      <p:nvSpPr>
                        <p:cNvPr id="21609" name="Oval 10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8" name="AutoShape 10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7" name="AutoShape 10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2" name="Group 98"/>
                      <p:cNvGrpSpPr>
                        <a:grpSpLocks/>
                      </p:cNvGrpSpPr>
                      <p:nvPr/>
                    </p:nvGrpSpPr>
                    <p:grpSpPr bwMode="auto">
                      <a:xfrm>
                        <a:off x="2265" y="1485"/>
                        <a:ext cx="450" cy="660"/>
                        <a:chOff x="1815" y="1485"/>
                        <a:chExt cx="450" cy="660"/>
                      </a:xfrm>
                    </p:grpSpPr>
                    <p:sp>
                      <p:nvSpPr>
                        <p:cNvPr id="21605" name="Oval 10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4" name="AutoShape 10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3" name="AutoShape 9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98" name="Group 94"/>
                      <p:cNvGrpSpPr>
                        <a:grpSpLocks/>
                      </p:cNvGrpSpPr>
                      <p:nvPr/>
                    </p:nvGrpSpPr>
                    <p:grpSpPr bwMode="auto">
                      <a:xfrm>
                        <a:off x="2715" y="1485"/>
                        <a:ext cx="450" cy="660"/>
                        <a:chOff x="1815" y="1485"/>
                        <a:chExt cx="450" cy="660"/>
                      </a:xfrm>
                    </p:grpSpPr>
                    <p:sp>
                      <p:nvSpPr>
                        <p:cNvPr id="21601" name="Oval 9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0" name="AutoShape 9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9" name="AutoShape 9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84" name="Group 80"/>
                    <p:cNvGrpSpPr>
                      <a:grpSpLocks/>
                    </p:cNvGrpSpPr>
                    <p:nvPr/>
                  </p:nvGrpSpPr>
                  <p:grpSpPr bwMode="auto">
                    <a:xfrm>
                      <a:off x="1815" y="1649"/>
                      <a:ext cx="1049" cy="452"/>
                      <a:chOff x="1815" y="1485"/>
                      <a:chExt cx="1350" cy="660"/>
                    </a:xfrm>
                  </p:grpSpPr>
                  <p:grpSp>
                    <p:nvGrpSpPr>
                      <p:cNvPr id="21593" name="Group 89"/>
                      <p:cNvGrpSpPr>
                        <a:grpSpLocks/>
                      </p:cNvGrpSpPr>
                      <p:nvPr/>
                    </p:nvGrpSpPr>
                    <p:grpSpPr bwMode="auto">
                      <a:xfrm>
                        <a:off x="1815" y="1485"/>
                        <a:ext cx="450" cy="660"/>
                        <a:chOff x="1815" y="1485"/>
                        <a:chExt cx="450" cy="660"/>
                      </a:xfrm>
                    </p:grpSpPr>
                    <p:sp>
                      <p:nvSpPr>
                        <p:cNvPr id="21596"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5"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4"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9" name="Group 85"/>
                      <p:cNvGrpSpPr>
                        <a:grpSpLocks/>
                      </p:cNvGrpSpPr>
                      <p:nvPr/>
                    </p:nvGrpSpPr>
                    <p:grpSpPr bwMode="auto">
                      <a:xfrm>
                        <a:off x="2265" y="1485"/>
                        <a:ext cx="450" cy="660"/>
                        <a:chOff x="1815" y="1485"/>
                        <a:chExt cx="450" cy="660"/>
                      </a:xfrm>
                    </p:grpSpPr>
                    <p:sp>
                      <p:nvSpPr>
                        <p:cNvPr id="21592"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1"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0"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5" name="Group 81"/>
                      <p:cNvGrpSpPr>
                        <a:grpSpLocks/>
                      </p:cNvGrpSpPr>
                      <p:nvPr/>
                    </p:nvGrpSpPr>
                    <p:grpSpPr bwMode="auto">
                      <a:xfrm>
                        <a:off x="2715" y="1485"/>
                        <a:ext cx="450" cy="660"/>
                        <a:chOff x="1815" y="1485"/>
                        <a:chExt cx="450" cy="660"/>
                      </a:xfrm>
                    </p:grpSpPr>
                    <p:sp>
                      <p:nvSpPr>
                        <p:cNvPr id="21588" name="Oval 8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7" name="AutoShape 8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6" name="AutoShape 8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56" name="Group 52"/>
                  <p:cNvGrpSpPr>
                    <a:grpSpLocks/>
                  </p:cNvGrpSpPr>
                  <p:nvPr/>
                </p:nvGrpSpPr>
                <p:grpSpPr bwMode="auto">
                  <a:xfrm>
                    <a:off x="3895" y="1649"/>
                    <a:ext cx="1054" cy="1047"/>
                    <a:chOff x="1815" y="1649"/>
                    <a:chExt cx="1054" cy="1047"/>
                  </a:xfrm>
                </p:grpSpPr>
                <p:grpSp>
                  <p:nvGrpSpPr>
                    <p:cNvPr id="21570" name="Group 66"/>
                    <p:cNvGrpSpPr>
                      <a:grpSpLocks/>
                    </p:cNvGrpSpPr>
                    <p:nvPr/>
                  </p:nvGrpSpPr>
                  <p:grpSpPr bwMode="auto">
                    <a:xfrm rot="10800000">
                      <a:off x="1820" y="2244"/>
                      <a:ext cx="1049" cy="452"/>
                      <a:chOff x="1815" y="1485"/>
                      <a:chExt cx="1350" cy="660"/>
                    </a:xfrm>
                  </p:grpSpPr>
                  <p:grpSp>
                    <p:nvGrpSpPr>
                      <p:cNvPr id="21579" name="Group 75"/>
                      <p:cNvGrpSpPr>
                        <a:grpSpLocks/>
                      </p:cNvGrpSpPr>
                      <p:nvPr/>
                    </p:nvGrpSpPr>
                    <p:grpSpPr bwMode="auto">
                      <a:xfrm>
                        <a:off x="1815" y="1485"/>
                        <a:ext cx="450" cy="660"/>
                        <a:chOff x="1815" y="1485"/>
                        <a:chExt cx="450" cy="660"/>
                      </a:xfrm>
                    </p:grpSpPr>
                    <p:sp>
                      <p:nvSpPr>
                        <p:cNvPr id="21582"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1"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0"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5" name="Group 71"/>
                      <p:cNvGrpSpPr>
                        <a:grpSpLocks/>
                      </p:cNvGrpSpPr>
                      <p:nvPr/>
                    </p:nvGrpSpPr>
                    <p:grpSpPr bwMode="auto">
                      <a:xfrm>
                        <a:off x="2265" y="1485"/>
                        <a:ext cx="450" cy="660"/>
                        <a:chOff x="1815" y="1485"/>
                        <a:chExt cx="450" cy="660"/>
                      </a:xfrm>
                    </p:grpSpPr>
                    <p:sp>
                      <p:nvSpPr>
                        <p:cNvPr id="21578"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7"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6"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1" name="Group 67"/>
                      <p:cNvGrpSpPr>
                        <a:grpSpLocks/>
                      </p:cNvGrpSpPr>
                      <p:nvPr/>
                    </p:nvGrpSpPr>
                    <p:grpSpPr bwMode="auto">
                      <a:xfrm>
                        <a:off x="2715" y="1485"/>
                        <a:ext cx="450" cy="660"/>
                        <a:chOff x="1815" y="1485"/>
                        <a:chExt cx="450" cy="660"/>
                      </a:xfrm>
                    </p:grpSpPr>
                    <p:sp>
                      <p:nvSpPr>
                        <p:cNvPr id="21574" name="Oval 7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3" name="AutoShape 6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2" name="AutoShape 6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57" name="Group 53"/>
                    <p:cNvGrpSpPr>
                      <a:grpSpLocks/>
                    </p:cNvGrpSpPr>
                    <p:nvPr/>
                  </p:nvGrpSpPr>
                  <p:grpSpPr bwMode="auto">
                    <a:xfrm>
                      <a:off x="1815" y="1649"/>
                      <a:ext cx="1049" cy="452"/>
                      <a:chOff x="1815" y="1485"/>
                      <a:chExt cx="1350" cy="660"/>
                    </a:xfrm>
                  </p:grpSpPr>
                  <p:grpSp>
                    <p:nvGrpSpPr>
                      <p:cNvPr id="21566" name="Group 62"/>
                      <p:cNvGrpSpPr>
                        <a:grpSpLocks/>
                      </p:cNvGrpSpPr>
                      <p:nvPr/>
                    </p:nvGrpSpPr>
                    <p:grpSpPr bwMode="auto">
                      <a:xfrm>
                        <a:off x="1815" y="1485"/>
                        <a:ext cx="450" cy="660"/>
                        <a:chOff x="1815" y="1485"/>
                        <a:chExt cx="450" cy="660"/>
                      </a:xfrm>
                    </p:grpSpPr>
                    <p:sp>
                      <p:nvSpPr>
                        <p:cNvPr id="21569"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8"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7"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62" name="Group 58"/>
                      <p:cNvGrpSpPr>
                        <a:grpSpLocks/>
                      </p:cNvGrpSpPr>
                      <p:nvPr/>
                    </p:nvGrpSpPr>
                    <p:grpSpPr bwMode="auto">
                      <a:xfrm>
                        <a:off x="2265" y="1485"/>
                        <a:ext cx="450" cy="660"/>
                        <a:chOff x="1815" y="1485"/>
                        <a:chExt cx="450" cy="660"/>
                      </a:xfrm>
                    </p:grpSpPr>
                    <p:sp>
                      <p:nvSpPr>
                        <p:cNvPr id="21565"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4"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3"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58" name="Group 54"/>
                      <p:cNvGrpSpPr>
                        <a:grpSpLocks/>
                      </p:cNvGrpSpPr>
                      <p:nvPr/>
                    </p:nvGrpSpPr>
                    <p:grpSpPr bwMode="auto">
                      <a:xfrm>
                        <a:off x="2715" y="1485"/>
                        <a:ext cx="450" cy="660"/>
                        <a:chOff x="1815" y="1485"/>
                        <a:chExt cx="450" cy="660"/>
                      </a:xfrm>
                    </p:grpSpPr>
                    <p:sp>
                      <p:nvSpPr>
                        <p:cNvPr id="21561" name="Oval 5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0" name="AutoShape 5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9" name="AutoShape 5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29" name="Group 25"/>
                  <p:cNvGrpSpPr>
                    <a:grpSpLocks/>
                  </p:cNvGrpSpPr>
                  <p:nvPr/>
                </p:nvGrpSpPr>
                <p:grpSpPr bwMode="auto">
                  <a:xfrm>
                    <a:off x="5745" y="1653"/>
                    <a:ext cx="1054" cy="1047"/>
                    <a:chOff x="1815" y="1649"/>
                    <a:chExt cx="1054" cy="1047"/>
                  </a:xfrm>
                </p:grpSpPr>
                <p:grpSp>
                  <p:nvGrpSpPr>
                    <p:cNvPr id="21543" name="Group 39"/>
                    <p:cNvGrpSpPr>
                      <a:grpSpLocks/>
                    </p:cNvGrpSpPr>
                    <p:nvPr/>
                  </p:nvGrpSpPr>
                  <p:grpSpPr bwMode="auto">
                    <a:xfrm rot="10800000">
                      <a:off x="1820" y="2244"/>
                      <a:ext cx="1049" cy="452"/>
                      <a:chOff x="1815" y="1485"/>
                      <a:chExt cx="1350" cy="660"/>
                    </a:xfrm>
                  </p:grpSpPr>
                  <p:grpSp>
                    <p:nvGrpSpPr>
                      <p:cNvPr id="21552" name="Group 48"/>
                      <p:cNvGrpSpPr>
                        <a:grpSpLocks/>
                      </p:cNvGrpSpPr>
                      <p:nvPr/>
                    </p:nvGrpSpPr>
                    <p:grpSpPr bwMode="auto">
                      <a:xfrm>
                        <a:off x="1815" y="1485"/>
                        <a:ext cx="450" cy="660"/>
                        <a:chOff x="1815" y="1485"/>
                        <a:chExt cx="450" cy="660"/>
                      </a:xfrm>
                    </p:grpSpPr>
                    <p:sp>
                      <p:nvSpPr>
                        <p:cNvPr id="21555"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4"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3"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8" name="Group 44"/>
                      <p:cNvGrpSpPr>
                        <a:grpSpLocks/>
                      </p:cNvGrpSpPr>
                      <p:nvPr/>
                    </p:nvGrpSpPr>
                    <p:grpSpPr bwMode="auto">
                      <a:xfrm>
                        <a:off x="2265" y="1485"/>
                        <a:ext cx="450" cy="660"/>
                        <a:chOff x="1815" y="1485"/>
                        <a:chExt cx="450" cy="660"/>
                      </a:xfrm>
                    </p:grpSpPr>
                    <p:sp>
                      <p:nvSpPr>
                        <p:cNvPr id="21551"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0"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9"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4" name="Group 40"/>
                      <p:cNvGrpSpPr>
                        <a:grpSpLocks/>
                      </p:cNvGrpSpPr>
                      <p:nvPr/>
                    </p:nvGrpSpPr>
                    <p:grpSpPr bwMode="auto">
                      <a:xfrm>
                        <a:off x="2715" y="1485"/>
                        <a:ext cx="450" cy="660"/>
                        <a:chOff x="1815" y="1485"/>
                        <a:chExt cx="450" cy="660"/>
                      </a:xfrm>
                    </p:grpSpPr>
                    <p:sp>
                      <p:nvSpPr>
                        <p:cNvPr id="21547" name="Oval 4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6" name="AutoShape 4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5" name="AutoShape 4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30" name="Group 26"/>
                    <p:cNvGrpSpPr>
                      <a:grpSpLocks/>
                    </p:cNvGrpSpPr>
                    <p:nvPr/>
                  </p:nvGrpSpPr>
                  <p:grpSpPr bwMode="auto">
                    <a:xfrm>
                      <a:off x="1815" y="1649"/>
                      <a:ext cx="1049" cy="452"/>
                      <a:chOff x="1815" y="1485"/>
                      <a:chExt cx="1350" cy="660"/>
                    </a:xfrm>
                  </p:grpSpPr>
                  <p:grpSp>
                    <p:nvGrpSpPr>
                      <p:cNvPr id="21539" name="Group 35"/>
                      <p:cNvGrpSpPr>
                        <a:grpSpLocks/>
                      </p:cNvGrpSpPr>
                      <p:nvPr/>
                    </p:nvGrpSpPr>
                    <p:grpSpPr bwMode="auto">
                      <a:xfrm>
                        <a:off x="1815" y="1485"/>
                        <a:ext cx="450" cy="660"/>
                        <a:chOff x="1815" y="1485"/>
                        <a:chExt cx="450" cy="660"/>
                      </a:xfrm>
                    </p:grpSpPr>
                    <p:sp>
                      <p:nvSpPr>
                        <p:cNvPr id="21542"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1"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0"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5" name="Group 31"/>
                      <p:cNvGrpSpPr>
                        <a:grpSpLocks/>
                      </p:cNvGrpSpPr>
                      <p:nvPr/>
                    </p:nvGrpSpPr>
                    <p:grpSpPr bwMode="auto">
                      <a:xfrm>
                        <a:off x="2265" y="1485"/>
                        <a:ext cx="450" cy="660"/>
                        <a:chOff x="1815" y="1485"/>
                        <a:chExt cx="450" cy="660"/>
                      </a:xfrm>
                    </p:grpSpPr>
                    <p:sp>
                      <p:nvSpPr>
                        <p:cNvPr id="21538"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7"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6"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1" name="Group 27"/>
                      <p:cNvGrpSpPr>
                        <a:grpSpLocks/>
                      </p:cNvGrpSpPr>
                      <p:nvPr/>
                    </p:nvGrpSpPr>
                    <p:grpSpPr bwMode="auto">
                      <a:xfrm>
                        <a:off x="2715" y="1485"/>
                        <a:ext cx="450" cy="660"/>
                        <a:chOff x="1815" y="1485"/>
                        <a:chExt cx="450" cy="660"/>
                      </a:xfrm>
                    </p:grpSpPr>
                    <p:sp>
                      <p:nvSpPr>
                        <p:cNvPr id="21534" name="Oval 3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3" name="AutoShape 2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2" name="AutoShape 2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1528" name="AutoShape 2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7" name="Oval 2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25" name="AutoShape 21"/>
                <p:cNvSpPr>
                  <a:spLocks noChangeShapeType="1"/>
                </p:cNvSpPr>
                <p:nvPr/>
              </p:nvSpPr>
              <p:spPr bwMode="auto">
                <a:xfrm>
                  <a:off x="3619" y="14130"/>
                  <a:ext cx="6" cy="1198"/>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1515" name="Group 11"/>
              <p:cNvGrpSpPr>
                <a:grpSpLocks/>
              </p:cNvGrpSpPr>
              <p:nvPr/>
            </p:nvGrpSpPr>
            <p:grpSpPr bwMode="auto">
              <a:xfrm>
                <a:off x="3286" y="12961"/>
                <a:ext cx="4044" cy="480"/>
                <a:chOff x="3286" y="13547"/>
                <a:chExt cx="4044" cy="480"/>
              </a:xfrm>
            </p:grpSpPr>
            <p:sp>
              <p:nvSpPr>
                <p:cNvPr id="21523" name="Oval 19"/>
                <p:cNvSpPr>
                  <a:spLocks noChangeArrowheads="1"/>
                </p:cNvSpPr>
                <p:nvPr/>
              </p:nvSpPr>
              <p:spPr bwMode="auto">
                <a:xfrm>
                  <a:off x="7102"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2" name="Oval 18"/>
                <p:cNvSpPr>
                  <a:spLocks noChangeArrowheads="1"/>
                </p:cNvSpPr>
                <p:nvPr/>
              </p:nvSpPr>
              <p:spPr bwMode="auto">
                <a:xfrm>
                  <a:off x="3286"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1" name="Oval 17"/>
                <p:cNvSpPr>
                  <a:spLocks noChangeArrowheads="1"/>
                </p:cNvSpPr>
                <p:nvPr/>
              </p:nvSpPr>
              <p:spPr bwMode="auto">
                <a:xfrm>
                  <a:off x="383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0" name="Oval 16"/>
                <p:cNvSpPr>
                  <a:spLocks noChangeArrowheads="1"/>
                </p:cNvSpPr>
                <p:nvPr/>
              </p:nvSpPr>
              <p:spPr bwMode="auto">
                <a:xfrm>
                  <a:off x="4323"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9" name="Oval 15"/>
                <p:cNvSpPr>
                  <a:spLocks noChangeArrowheads="1"/>
                </p:cNvSpPr>
                <p:nvPr/>
              </p:nvSpPr>
              <p:spPr bwMode="auto">
                <a:xfrm>
                  <a:off x="4894"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8" name="Oval 14"/>
                <p:cNvSpPr>
                  <a:spLocks noChangeArrowheads="1"/>
                </p:cNvSpPr>
                <p:nvPr/>
              </p:nvSpPr>
              <p:spPr bwMode="auto">
                <a:xfrm>
                  <a:off x="5477"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7" name="Oval 13"/>
                <p:cNvSpPr>
                  <a:spLocks noChangeArrowheads="1"/>
                </p:cNvSpPr>
                <p:nvPr/>
              </p:nvSpPr>
              <p:spPr bwMode="auto">
                <a:xfrm>
                  <a:off x="595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6" name="Oval 12"/>
                <p:cNvSpPr>
                  <a:spLocks noChangeArrowheads="1"/>
                </p:cNvSpPr>
                <p:nvPr/>
              </p:nvSpPr>
              <p:spPr bwMode="auto">
                <a:xfrm>
                  <a:off x="6505"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510" name="Group 6"/>
              <p:cNvGrpSpPr>
                <a:grpSpLocks/>
              </p:cNvGrpSpPr>
              <p:nvPr/>
            </p:nvGrpSpPr>
            <p:grpSpPr bwMode="auto">
              <a:xfrm>
                <a:off x="3870" y="14800"/>
                <a:ext cx="2080" cy="240"/>
                <a:chOff x="3870" y="1225"/>
                <a:chExt cx="2080" cy="240"/>
              </a:xfrm>
            </p:grpSpPr>
            <p:sp>
              <p:nvSpPr>
                <p:cNvPr id="21514" name="Oval 10"/>
                <p:cNvSpPr>
                  <a:spLocks noChangeArrowheads="1"/>
                </p:cNvSpPr>
                <p:nvPr/>
              </p:nvSpPr>
              <p:spPr bwMode="auto">
                <a:xfrm>
                  <a:off x="3870"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3" name="Oval 9"/>
                <p:cNvSpPr>
                  <a:spLocks noChangeArrowheads="1"/>
                </p:cNvSpPr>
                <p:nvPr/>
              </p:nvSpPr>
              <p:spPr bwMode="auto">
                <a:xfrm>
                  <a:off x="4529"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2" name="Oval 8"/>
                <p:cNvSpPr>
                  <a:spLocks noChangeArrowheads="1"/>
                </p:cNvSpPr>
                <p:nvPr/>
              </p:nvSpPr>
              <p:spPr bwMode="auto">
                <a:xfrm>
                  <a:off x="5214"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1" name="Oval 7"/>
                <p:cNvSpPr>
                  <a:spLocks noChangeArrowheads="1"/>
                </p:cNvSpPr>
                <p:nvPr/>
              </p:nvSpPr>
              <p:spPr bwMode="auto">
                <a:xfrm>
                  <a:off x="5722"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21506" name="Group 2"/>
            <p:cNvGrpSpPr>
              <a:grpSpLocks/>
            </p:cNvGrpSpPr>
            <p:nvPr/>
          </p:nvGrpSpPr>
          <p:grpSpPr bwMode="auto">
            <a:xfrm>
              <a:off x="7397" y="13259"/>
              <a:ext cx="2647" cy="1942"/>
              <a:chOff x="7508" y="13259"/>
              <a:chExt cx="2647" cy="1942"/>
            </a:xfrm>
          </p:grpSpPr>
          <p:sp>
            <p:nvSpPr>
              <p:cNvPr id="21508" name="Text Box 4"/>
              <p:cNvSpPr txBox="1">
                <a:spLocks noChangeArrowheads="1"/>
              </p:cNvSpPr>
              <p:nvPr/>
            </p:nvSpPr>
            <p:spPr bwMode="auto">
              <a:xfrm>
                <a:off x="7513" y="13259"/>
                <a:ext cx="2642"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7508" y="14805"/>
                <a:ext cx="2100"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613" name="Rectangle 10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610">
                                            <p:txEl>
                                              <p:pRg st="2" end="2"/>
                                            </p:txEl>
                                          </p:spTgt>
                                        </p:tgtEl>
                                        <p:attrNameLst>
                                          <p:attrName>style.visibility</p:attrName>
                                        </p:attrNameLst>
                                      </p:cBhvr>
                                      <p:to>
                                        <p:strVal val="visible"/>
                                      </p:to>
                                    </p:set>
                                    <p:animEffect transition="in" filter="fade">
                                      <p:cBhvr>
                                        <p:cTn id="7" dur="1000"/>
                                        <p:tgtEl>
                                          <p:spTgt spid="21610">
                                            <p:txEl>
                                              <p:pRg st="2" end="2"/>
                                            </p:txEl>
                                          </p:spTgt>
                                        </p:tgtEl>
                                      </p:cBhvr>
                                    </p:animEffect>
                                    <p:anim calcmode="lin" valueType="num">
                                      <p:cBhvr>
                                        <p:cTn id="8" dur="1000" fill="hold"/>
                                        <p:tgtEl>
                                          <p:spTgt spid="216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6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16F71-7AA5-452E-9D7E-873C3C600847}">
  <ds:schemaRef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3dad766c-9e36-455d-8d7c-234eca89fec7"/>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CD21862-18EB-4F7C-8414-3F095610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EE2AF71-A9B2-4F23-B6AF-98FD89247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1155</TotalTime>
  <Words>1174</Words>
  <Application>Microsoft Office PowerPoint</Application>
  <PresentationFormat>On-screen Show (4:3)</PresentationFormat>
  <Paragraphs>166</Paragraphs>
  <Slides>33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Cellular Transport</vt:lpstr>
      <vt:lpstr>S7L2. Students will describe the structure and function of cells, tissues, organs, and organ systems. </vt:lpstr>
      <vt:lpstr>PowerPoint Presentation</vt:lpstr>
      <vt:lpstr>PowerPoint Presentation</vt:lpstr>
      <vt:lpstr>PowerPoint Presentation</vt:lpstr>
      <vt:lpstr>PowerPoint Presentation</vt:lpstr>
      <vt:lpstr>PowerPoint Presentation</vt:lpstr>
      <vt:lpstr>Types of Cellular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Active Transport</vt:lpstr>
      <vt:lpstr>PowerPoint Presentation</vt:lpstr>
      <vt:lpstr>Effects of Osmosis on Life </vt:lpstr>
      <vt:lpstr>Hypotonic Solution</vt:lpstr>
      <vt:lpstr>Hypertonic Solution</vt:lpstr>
      <vt:lpstr>Isotonic Solution</vt:lpstr>
      <vt:lpstr>PowerPoint Presentation</vt:lpstr>
      <vt:lpstr>How Organisms Deal with Osmotic Pressure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Transport Powerpoint</dc:title>
  <dc:creator>Amy</dc:creator>
  <cp:lastModifiedBy>Kevin Coen</cp:lastModifiedBy>
  <cp:revision>96</cp:revision>
  <dcterms:created xsi:type="dcterms:W3CDTF">2009-09-20T20:01:49Z</dcterms:created>
  <dcterms:modified xsi:type="dcterms:W3CDTF">2017-09-25T13:56:53Z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